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handoutMasterIdLst>
    <p:handoutMasterId r:id="rId30"/>
  </p:handoutMasterIdLst>
  <p:sldIdLst>
    <p:sldId id="256" r:id="rId3"/>
    <p:sldId id="265" r:id="rId4"/>
    <p:sldId id="278" r:id="rId5"/>
    <p:sldId id="257" r:id="rId6"/>
    <p:sldId id="279" r:id="rId7"/>
    <p:sldId id="259" r:id="rId8"/>
    <p:sldId id="280" r:id="rId9"/>
    <p:sldId id="281" r:id="rId10"/>
    <p:sldId id="267" r:id="rId11"/>
    <p:sldId id="258" r:id="rId12"/>
    <p:sldId id="269" r:id="rId13"/>
    <p:sldId id="263" r:id="rId14"/>
    <p:sldId id="268" r:id="rId15"/>
    <p:sldId id="261" r:id="rId16"/>
    <p:sldId id="260" r:id="rId17"/>
    <p:sldId id="266" r:id="rId18"/>
    <p:sldId id="276" r:id="rId19"/>
    <p:sldId id="270" r:id="rId20"/>
    <p:sldId id="277" r:id="rId21"/>
    <p:sldId id="271" r:id="rId22"/>
    <p:sldId id="272" r:id="rId23"/>
    <p:sldId id="264" r:id="rId24"/>
    <p:sldId id="273" r:id="rId25"/>
    <p:sldId id="274" r:id="rId26"/>
    <p:sldId id="275" r:id="rId27"/>
    <p:sldId id="262" r:id="rId2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87"/>
    <p:restoredTop sz="88006"/>
  </p:normalViewPr>
  <p:slideViewPr>
    <p:cSldViewPr snapToGrid="0" snapToObjects="1">
      <p:cViewPr varScale="1">
        <p:scale>
          <a:sx n="93" d="100"/>
          <a:sy n="93"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B86A04-57F5-564E-BD3D-C17457170646}"/>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4AF4B7D-62C1-0749-B19F-2810F3D16F53}"/>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CB8F375-5ECF-2E42-981F-02FD835E3DBC}" type="datetimeFigureOut">
              <a:rPr lang="en-US" smtClean="0"/>
              <a:t>11/1/18</a:t>
            </a:fld>
            <a:endParaRPr lang="en-US"/>
          </a:p>
        </p:txBody>
      </p:sp>
      <p:sp>
        <p:nvSpPr>
          <p:cNvPr id="4" name="Footer Placeholder 3">
            <a:extLst>
              <a:ext uri="{FF2B5EF4-FFF2-40B4-BE49-F238E27FC236}">
                <a16:creationId xmlns:a16="http://schemas.microsoft.com/office/drawing/2014/main" id="{527684C7-FA4C-364E-9BAF-C4BF72BACE0D}"/>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5CDBAE-3408-934C-9160-D95A08C5B49D}"/>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D49E9FBB-F694-D34E-B322-A550B37A4E79}" type="slidenum">
              <a:rPr lang="en-US" smtClean="0"/>
              <a:t>‹#›</a:t>
            </a:fld>
            <a:endParaRPr lang="en-US"/>
          </a:p>
        </p:txBody>
      </p:sp>
    </p:spTree>
    <p:extLst>
      <p:ext uri="{BB962C8B-B14F-4D97-AF65-F5344CB8AC3E}">
        <p14:creationId xmlns:p14="http://schemas.microsoft.com/office/powerpoint/2010/main" val="348242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8025D72-66E1-014A-BC19-8DAD5AC85069}" type="datetimeFigureOut">
              <a:rPr lang="en-US" smtClean="0"/>
              <a:t>11/1/18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5F8F015-2D0B-B447-904B-B5D471301F34}" type="slidenum">
              <a:rPr lang="en-US" smtClean="0"/>
              <a:t>‹#›</a:t>
            </a:fld>
            <a:endParaRPr lang="en-US"/>
          </a:p>
        </p:txBody>
      </p:sp>
    </p:spTree>
    <p:extLst>
      <p:ext uri="{BB962C8B-B14F-4D97-AF65-F5344CB8AC3E}">
        <p14:creationId xmlns:p14="http://schemas.microsoft.com/office/powerpoint/2010/main" val="53389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Malinda </a:t>
            </a:r>
            <a:r>
              <a:rPr lang="en-US"/>
              <a:t>Matney</a:t>
            </a:r>
          </a:p>
        </p:txBody>
      </p:sp>
      <p:sp>
        <p:nvSpPr>
          <p:cNvPr id="4" name="Slide Number Placeholder 3"/>
          <p:cNvSpPr>
            <a:spLocks noGrp="1"/>
          </p:cNvSpPr>
          <p:nvPr>
            <p:ph type="sldNum" sz="quarter" idx="10"/>
          </p:nvPr>
        </p:nvSpPr>
        <p:spPr/>
        <p:txBody>
          <a:bodyPr/>
          <a:lstStyle/>
          <a:p>
            <a:fld id="{35F8F015-2D0B-B447-904B-B5D471301F34}" type="slidenum">
              <a:rPr lang="en-US" smtClean="0"/>
              <a:t>1</a:t>
            </a:fld>
            <a:endParaRPr lang="en-US"/>
          </a:p>
        </p:txBody>
      </p:sp>
    </p:spTree>
    <p:extLst>
      <p:ext uri="{BB962C8B-B14F-4D97-AF65-F5344CB8AC3E}">
        <p14:creationId xmlns:p14="http://schemas.microsoft.com/office/powerpoint/2010/main" val="573462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export of VLDL and decreased uptake of LDL</a:t>
            </a:r>
          </a:p>
        </p:txBody>
      </p:sp>
      <p:sp>
        <p:nvSpPr>
          <p:cNvPr id="4" name="Slide Number Placeholder 3"/>
          <p:cNvSpPr>
            <a:spLocks noGrp="1"/>
          </p:cNvSpPr>
          <p:nvPr>
            <p:ph type="sldNum" sz="quarter" idx="5"/>
          </p:nvPr>
        </p:nvSpPr>
        <p:spPr/>
        <p:txBody>
          <a:bodyPr/>
          <a:lstStyle/>
          <a:p>
            <a:fld id="{35F8F015-2D0B-B447-904B-B5D471301F34}" type="slidenum">
              <a:rPr lang="en-US" smtClean="0"/>
              <a:t>19</a:t>
            </a:fld>
            <a:endParaRPr lang="en-US"/>
          </a:p>
        </p:txBody>
      </p:sp>
    </p:spTree>
    <p:extLst>
      <p:ext uri="{BB962C8B-B14F-4D97-AF65-F5344CB8AC3E}">
        <p14:creationId xmlns:p14="http://schemas.microsoft.com/office/powerpoint/2010/main" val="90392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22</a:t>
            </a:fld>
            <a:endParaRPr lang="en-US"/>
          </a:p>
        </p:txBody>
      </p:sp>
    </p:spTree>
    <p:extLst>
      <p:ext uri="{BB962C8B-B14F-4D97-AF65-F5344CB8AC3E}">
        <p14:creationId xmlns:p14="http://schemas.microsoft.com/office/powerpoint/2010/main" val="216366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9CB747-89AF-FF4D-B2E0-BE83305EFB7B}" type="slidenum">
              <a:rPr lang="en-US" smtClean="0"/>
              <a:t>25</a:t>
            </a:fld>
            <a:endParaRPr lang="en-US"/>
          </a:p>
        </p:txBody>
      </p:sp>
    </p:spTree>
    <p:extLst>
      <p:ext uri="{BB962C8B-B14F-4D97-AF65-F5344CB8AC3E}">
        <p14:creationId xmlns:p14="http://schemas.microsoft.com/office/powerpoint/2010/main" val="382840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07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58dbdc47a_0_20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58dbdc47a_0_20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92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58dbdc47a_0_2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58dbdc47a_0_2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9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58dbdc47a_0_2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58dbdc47a_0_2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386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58dbdc47a_0_2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58dbdc47a_0_2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60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58dbdc47a_0_2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58dbdc47a_0_23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11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47% of </a:t>
            </a:r>
            <a:r>
              <a:rPr lang="en-US" dirty="0" err="1"/>
              <a:t>americans</a:t>
            </a:r>
            <a:r>
              <a:rPr lang="en-US" dirty="0"/>
              <a:t> have</a:t>
            </a:r>
            <a:r>
              <a:rPr lang="en-US" baseline="0" dirty="0"/>
              <a:t> at least one risk factor</a:t>
            </a:r>
            <a:endParaRPr lang="en-US" dirty="0"/>
          </a:p>
        </p:txBody>
      </p:sp>
      <p:sp>
        <p:nvSpPr>
          <p:cNvPr id="4" name="Slide Number Placeholder 3"/>
          <p:cNvSpPr>
            <a:spLocks noGrp="1"/>
          </p:cNvSpPr>
          <p:nvPr>
            <p:ph type="sldNum" sz="quarter" idx="10"/>
          </p:nvPr>
        </p:nvSpPr>
        <p:spPr/>
        <p:txBody>
          <a:bodyPr/>
          <a:lstStyle/>
          <a:p>
            <a:fld id="{35F8F015-2D0B-B447-904B-B5D471301F34}" type="slidenum">
              <a:rPr lang="en-US" smtClean="0"/>
              <a:t>10</a:t>
            </a:fld>
            <a:endParaRPr lang="en-US"/>
          </a:p>
        </p:txBody>
      </p:sp>
    </p:spTree>
    <p:extLst>
      <p:ext uri="{BB962C8B-B14F-4D97-AF65-F5344CB8AC3E}">
        <p14:creationId xmlns:p14="http://schemas.microsoft.com/office/powerpoint/2010/main" val="163334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x-none" b="1">
                <a:latin typeface="Arial" charset="0"/>
              </a:rPr>
              <a:t>FIGURE 2. </a:t>
            </a:r>
            <a:r>
              <a:rPr lang="en-US" altLang="x-none">
                <a:latin typeface="Arial" charset="0"/>
              </a:rPr>
              <a:t>Age-adjusted odds of having hypertension over a range of body mass index (weight (kg)/height (m)&lt;sup&gt;2&lt;/sup&gt;) categories, by ethnic group, among women from three health surveys (the China Health and Nutrition Survey (1997), the Cebu Longitudinal Health and Nutrition Survey (1998), and the Third National Health and Nutrition Examination Survey (1988–1994)). ♦, Chinese; ×, non-Hispanic White; ▴, non-Hispanic Black; ▪, Mexican-American; —, Filipino. (&lt;sup&gt;*&lt;/sup&gt;p &lt; 0.05 for difference from non-Hispanic White women).
</a:t>
            </a:r>
          </a:p>
        </p:txBody>
      </p:sp>
      <p:sp>
        <p:nvSpPr>
          <p:cNvPr id="17412" name="Slide Number Placeholder 3"/>
          <p:cNvSpPr txBox="1">
            <a:spLocks noGrp="1"/>
          </p:cNvSpPr>
          <p:nvPr/>
        </p:nvSpPr>
        <p:spPr bwMode="auto">
          <a:xfrm>
            <a:off x="5179484" y="651391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fld id="{BB0A7B59-515D-AC46-98F9-1E0CC2A541BD}" type="slidenum">
              <a:rPr lang="en-US" altLang="x-none" sz="1200"/>
              <a:pPr algn="r" eaLnBrk="1" hangingPunct="1"/>
              <a:t>12</a:t>
            </a:fld>
            <a:endParaRPr lang="en-US" altLang="x-none" sz="1200"/>
          </a:p>
        </p:txBody>
      </p:sp>
    </p:spTree>
    <p:extLst>
      <p:ext uri="{BB962C8B-B14F-4D97-AF65-F5344CB8AC3E}">
        <p14:creationId xmlns:p14="http://schemas.microsoft.com/office/powerpoint/2010/main" val="98789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5400000">
            <a:off x="10000400" y="673"/>
            <a:ext cx="2191600" cy="21916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 y="654"/>
            <a:ext cx="6871607" cy="6845865"/>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17" name="Google Shape;17;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18" name="Google Shape;18;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6493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5875200" y="1"/>
            <a:ext cx="6316800" cy="6857420"/>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 name="Google Shape;39;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218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grpSp>
        <p:nvGrpSpPr>
          <p:cNvPr id="42" name="Google Shape;42;p4"/>
          <p:cNvGrpSpPr/>
          <p:nvPr/>
        </p:nvGrpSpPr>
        <p:grpSpPr>
          <a:xfrm>
            <a:off x="0" y="508002"/>
            <a:ext cx="1383800" cy="1355049"/>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056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grpSp>
        <p:nvGrpSpPr>
          <p:cNvPr id="49" name="Google Shape;49;p5"/>
          <p:cNvGrpSpPr/>
          <p:nvPr/>
        </p:nvGrpSpPr>
        <p:grpSpPr>
          <a:xfrm>
            <a:off x="0" y="508002"/>
            <a:ext cx="1383800" cy="1355049"/>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3" name="Google Shape;53;p5"/>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4" name="Google Shape;54;p5"/>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5" name="Google Shape;5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1966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grpSp>
        <p:nvGrpSpPr>
          <p:cNvPr id="57" name="Google Shape;57;p6"/>
          <p:cNvGrpSpPr/>
          <p:nvPr/>
        </p:nvGrpSpPr>
        <p:grpSpPr>
          <a:xfrm>
            <a:off x="0" y="508002"/>
            <a:ext cx="1383800" cy="1355049"/>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6"/>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9520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grpSp>
        <p:nvGrpSpPr>
          <p:cNvPr id="63" name="Google Shape;63;p7"/>
          <p:cNvGrpSpPr/>
          <p:nvPr/>
        </p:nvGrpSpPr>
        <p:grpSpPr>
          <a:xfrm>
            <a:off x="0" y="508002"/>
            <a:ext cx="1383800" cy="1355049"/>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7" name="Google Shape;67;p7"/>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8" name="Google Shape;6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041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grpSp>
        <p:nvGrpSpPr>
          <p:cNvPr id="70" name="Google Shape;70;p8"/>
          <p:cNvGrpSpPr/>
          <p:nvPr/>
        </p:nvGrpSpPr>
        <p:grpSpPr>
          <a:xfrm>
            <a:off x="5875200" y="0"/>
            <a:ext cx="6316800" cy="68580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8"/>
          <p:cNvSpPr txBox="1">
            <a:spLocks noGrp="1"/>
          </p:cNvSpPr>
          <p:nvPr>
            <p:ph type="title"/>
          </p:nvPr>
        </p:nvSpPr>
        <p:spPr>
          <a:xfrm>
            <a:off x="1098467" y="1155700"/>
            <a:ext cx="6116000" cy="46948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8916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grpSp>
        <p:nvGrpSpPr>
          <p:cNvPr id="92" name="Google Shape;92;p9"/>
          <p:cNvGrpSpPr/>
          <p:nvPr/>
        </p:nvGrpSpPr>
        <p:grpSpPr>
          <a:xfrm>
            <a:off x="0" y="508002"/>
            <a:ext cx="1383800" cy="1355049"/>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9"/>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96" name="Google Shape;96;p9"/>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97" name="Google Shape;97;p9"/>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98" name="Google Shape;9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6232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grpSp>
        <p:nvGrpSpPr>
          <p:cNvPr id="100" name="Google Shape;100;p10"/>
          <p:cNvGrpSpPr/>
          <p:nvPr/>
        </p:nvGrpSpPr>
        <p:grpSpPr>
          <a:xfrm>
            <a:off x="1" y="5504763"/>
            <a:ext cx="931900" cy="912876"/>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0"/>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3760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grpSp>
        <p:nvGrpSpPr>
          <p:cNvPr id="106" name="Google Shape;106;p11"/>
          <p:cNvGrpSpPr/>
          <p:nvPr/>
        </p:nvGrpSpPr>
        <p:grpSpPr>
          <a:xfrm>
            <a:off x="5875200" y="1"/>
            <a:ext cx="6316800" cy="6857420"/>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5" name="Google Shape;125;p11"/>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lstStyle>
            <a:lvl1pPr lvl="0">
              <a:spcBef>
                <a:spcPts val="0"/>
              </a:spcBef>
              <a:spcAft>
                <a:spcPts val="0"/>
              </a:spcAft>
              <a:buSzPts val="8000"/>
              <a:buNone/>
              <a:defRPr sz="10666"/>
            </a:lvl1pPr>
            <a:lvl2pPr lvl="1">
              <a:spcBef>
                <a:spcPts val="0"/>
              </a:spcBef>
              <a:spcAft>
                <a:spcPts val="0"/>
              </a:spcAft>
              <a:buSzPts val="8000"/>
              <a:buNone/>
              <a:defRPr sz="10666"/>
            </a:lvl2pPr>
            <a:lvl3pPr lvl="2">
              <a:spcBef>
                <a:spcPts val="0"/>
              </a:spcBef>
              <a:spcAft>
                <a:spcPts val="0"/>
              </a:spcAft>
              <a:buSzPts val="8000"/>
              <a:buNone/>
              <a:defRPr sz="10666"/>
            </a:lvl3pPr>
            <a:lvl4pPr lvl="3">
              <a:spcBef>
                <a:spcPts val="0"/>
              </a:spcBef>
              <a:spcAft>
                <a:spcPts val="0"/>
              </a:spcAft>
              <a:buSzPts val="8000"/>
              <a:buNone/>
              <a:defRPr sz="10666"/>
            </a:lvl4pPr>
            <a:lvl5pPr lvl="4">
              <a:spcBef>
                <a:spcPts val="0"/>
              </a:spcBef>
              <a:spcAft>
                <a:spcPts val="0"/>
              </a:spcAft>
              <a:buSzPts val="8000"/>
              <a:buNone/>
              <a:defRPr sz="10666"/>
            </a:lvl5pPr>
            <a:lvl6pPr lvl="5">
              <a:spcBef>
                <a:spcPts val="0"/>
              </a:spcBef>
              <a:spcAft>
                <a:spcPts val="0"/>
              </a:spcAft>
              <a:buSzPts val="8000"/>
              <a:buNone/>
              <a:defRPr sz="10666"/>
            </a:lvl6pPr>
            <a:lvl7pPr lvl="6">
              <a:spcBef>
                <a:spcPts val="0"/>
              </a:spcBef>
              <a:spcAft>
                <a:spcPts val="0"/>
              </a:spcAft>
              <a:buSzPts val="8000"/>
              <a:buNone/>
              <a:defRPr sz="10666"/>
            </a:lvl7pPr>
            <a:lvl8pPr lvl="7">
              <a:spcBef>
                <a:spcPts val="0"/>
              </a:spcBef>
              <a:spcAft>
                <a:spcPts val="0"/>
              </a:spcAft>
              <a:buSzPts val="8000"/>
              <a:buNone/>
              <a:defRPr sz="10666"/>
            </a:lvl8pPr>
            <a:lvl9pPr lvl="8">
              <a:spcBef>
                <a:spcPts val="0"/>
              </a:spcBef>
              <a:spcAft>
                <a:spcPts val="0"/>
              </a:spcAft>
              <a:buSzPts val="8000"/>
              <a:buNone/>
              <a:defRPr sz="10666"/>
            </a:lvl9pPr>
          </a:lstStyle>
          <a:p>
            <a:r>
              <a:t>xx%</a:t>
            </a:r>
          </a:p>
        </p:txBody>
      </p:sp>
      <p:sp>
        <p:nvSpPr>
          <p:cNvPr id="126" name="Google Shape;126;p11"/>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27" name="Google Shape;12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2327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8109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73C15-14B1-344A-920B-84D4F09C3C17}"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73C15-14B1-344A-920B-84D4F09C3C17}"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73C15-14B1-344A-920B-84D4F09C3C17}"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73C15-14B1-344A-920B-84D4F09C3C17}"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73C15-14B1-344A-920B-84D4F09C3C17}"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CCD6A-A42B-0C46-8915-FE203BAC78AF}"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3C15-14B1-344A-920B-84D4F09C3C17}"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CD6A-A42B-0C46-8915-FE203BAC78AF}"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1"/>
                </a:solidFill>
                <a:latin typeface="Lato"/>
                <a:ea typeface="Lato"/>
                <a:cs typeface="Lato"/>
                <a:sym typeface="Lato"/>
              </a:defRPr>
            </a:lvl1pPr>
            <a:lvl2pPr lvl="1" algn="r">
              <a:buNone/>
              <a:defRPr sz="1333">
                <a:solidFill>
                  <a:schemeClr val="lt1"/>
                </a:solidFill>
                <a:latin typeface="Lato"/>
                <a:ea typeface="Lato"/>
                <a:cs typeface="Lato"/>
                <a:sym typeface="Lato"/>
              </a:defRPr>
            </a:lvl2pPr>
            <a:lvl3pPr lvl="2" algn="r">
              <a:buNone/>
              <a:defRPr sz="1333">
                <a:solidFill>
                  <a:schemeClr val="lt1"/>
                </a:solidFill>
                <a:latin typeface="Lato"/>
                <a:ea typeface="Lato"/>
                <a:cs typeface="Lato"/>
                <a:sym typeface="Lato"/>
              </a:defRPr>
            </a:lvl3pPr>
            <a:lvl4pPr lvl="3" algn="r">
              <a:buNone/>
              <a:defRPr sz="1333">
                <a:solidFill>
                  <a:schemeClr val="lt1"/>
                </a:solidFill>
                <a:latin typeface="Lato"/>
                <a:ea typeface="Lato"/>
                <a:cs typeface="Lato"/>
                <a:sym typeface="Lato"/>
              </a:defRPr>
            </a:lvl4pPr>
            <a:lvl5pPr lvl="4" algn="r">
              <a:buNone/>
              <a:defRPr sz="1333">
                <a:solidFill>
                  <a:schemeClr val="lt1"/>
                </a:solidFill>
                <a:latin typeface="Lato"/>
                <a:ea typeface="Lato"/>
                <a:cs typeface="Lato"/>
                <a:sym typeface="Lato"/>
              </a:defRPr>
            </a:lvl5pPr>
            <a:lvl6pPr lvl="5" algn="r">
              <a:buNone/>
              <a:defRPr sz="1333">
                <a:solidFill>
                  <a:schemeClr val="lt1"/>
                </a:solidFill>
                <a:latin typeface="Lato"/>
                <a:ea typeface="Lato"/>
                <a:cs typeface="Lato"/>
                <a:sym typeface="Lato"/>
              </a:defRPr>
            </a:lvl6pPr>
            <a:lvl7pPr lvl="6" algn="r">
              <a:buNone/>
              <a:defRPr sz="1333">
                <a:solidFill>
                  <a:schemeClr val="lt1"/>
                </a:solidFill>
                <a:latin typeface="Lato"/>
                <a:ea typeface="Lato"/>
                <a:cs typeface="Lato"/>
                <a:sym typeface="Lato"/>
              </a:defRPr>
            </a:lvl7pPr>
            <a:lvl8pPr lvl="7" algn="r">
              <a:buNone/>
              <a:defRPr sz="1333">
                <a:solidFill>
                  <a:schemeClr val="lt1"/>
                </a:solidFill>
                <a:latin typeface="Lato"/>
                <a:ea typeface="Lato"/>
                <a:cs typeface="Lato"/>
                <a:sym typeface="Lato"/>
              </a:defRPr>
            </a:lvl8pPr>
            <a:lvl9pPr lvl="8" algn="r">
              <a:buNone/>
              <a:defRPr sz="1333">
                <a:solidFill>
                  <a:schemeClr val="l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1159005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Obesity and Cardiovascular Disease</a:t>
            </a:r>
          </a:p>
        </p:txBody>
      </p:sp>
      <p:sp>
        <p:nvSpPr>
          <p:cNvPr id="3" name="Subtitle 2"/>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some other risk factors for CVD?</a:t>
            </a:r>
          </a:p>
        </p:txBody>
      </p:sp>
      <p:sp>
        <p:nvSpPr>
          <p:cNvPr id="3" name="Content Placeholder 2"/>
          <p:cNvSpPr>
            <a:spLocks noGrp="1"/>
          </p:cNvSpPr>
          <p:nvPr>
            <p:ph sz="half" idx="1"/>
          </p:nvPr>
        </p:nvSpPr>
        <p:spPr>
          <a:xfrm>
            <a:off x="838200" y="1825625"/>
            <a:ext cx="4439780" cy="4351338"/>
          </a:xfrm>
        </p:spPr>
        <p:txBody>
          <a:bodyPr>
            <a:normAutofit/>
          </a:bodyPr>
          <a:lstStyle/>
          <a:p>
            <a:r>
              <a:rPr lang="en-US" dirty="0"/>
              <a:t>Hypertension</a:t>
            </a:r>
          </a:p>
          <a:p>
            <a:r>
              <a:rPr lang="en-US" dirty="0"/>
              <a:t>Cholesterol and triglyceride levels</a:t>
            </a:r>
          </a:p>
          <a:p>
            <a:pPr lvl="1"/>
            <a:r>
              <a:rPr lang="en-US" dirty="0"/>
              <a:t>More LDL (bad cholesterol)</a:t>
            </a:r>
          </a:p>
          <a:p>
            <a:pPr lvl="1"/>
            <a:r>
              <a:rPr lang="en-US" dirty="0"/>
              <a:t>Less HDL (good cholesterol)</a:t>
            </a:r>
          </a:p>
          <a:p>
            <a:r>
              <a:rPr lang="en-US" dirty="0"/>
              <a:t>Diabetes</a:t>
            </a:r>
          </a:p>
          <a:p>
            <a:r>
              <a:rPr lang="en-US" dirty="0"/>
              <a:t>Smoking</a:t>
            </a:r>
          </a:p>
          <a:p>
            <a:r>
              <a:rPr lang="en-US" dirty="0"/>
              <a:t>Age</a:t>
            </a:r>
          </a:p>
          <a:p>
            <a:r>
              <a:rPr lang="en-US" dirty="0"/>
              <a:t>Low physical activity</a:t>
            </a:r>
          </a:p>
        </p:txBody>
      </p:sp>
      <p:pic>
        <p:nvPicPr>
          <p:cNvPr id="6" name="Picture 5"/>
          <p:cNvPicPr>
            <a:picLocks noChangeAspect="1"/>
          </p:cNvPicPr>
          <p:nvPr/>
        </p:nvPicPr>
        <p:blipFill>
          <a:blip r:embed="rId3"/>
          <a:stretch>
            <a:fillRect/>
          </a:stretch>
        </p:blipFill>
        <p:spPr>
          <a:xfrm>
            <a:off x="5277980" y="1690688"/>
            <a:ext cx="6798132" cy="4271962"/>
          </a:xfrm>
          <a:prstGeom prst="rect">
            <a:avLst/>
          </a:prstGeom>
        </p:spPr>
      </p:pic>
    </p:spTree>
    <p:extLst>
      <p:ext uri="{BB962C8B-B14F-4D97-AF65-F5344CB8AC3E}">
        <p14:creationId xmlns:p14="http://schemas.microsoft.com/office/powerpoint/2010/main" val="209064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Associated with Hypertension</a:t>
            </a:r>
          </a:p>
        </p:txBody>
      </p:sp>
      <p:sp>
        <p:nvSpPr>
          <p:cNvPr id="7" name="Content Placeholder 6"/>
          <p:cNvSpPr>
            <a:spLocks noGrp="1"/>
          </p:cNvSpPr>
          <p:nvPr>
            <p:ph idx="1"/>
          </p:nvPr>
        </p:nvSpPr>
        <p:spPr>
          <a:xfrm>
            <a:off x="838200" y="1825625"/>
            <a:ext cx="4146494" cy="4351338"/>
          </a:xfrm>
        </p:spPr>
        <p:txBody>
          <a:bodyPr>
            <a:normAutofit/>
          </a:bodyPr>
          <a:lstStyle/>
          <a:p>
            <a:r>
              <a:rPr lang="en-US" dirty="0"/>
              <a:t>Increased cardiac load</a:t>
            </a:r>
          </a:p>
          <a:p>
            <a:r>
              <a:rPr lang="en-US" dirty="0"/>
              <a:t>Potential clot formation</a:t>
            </a:r>
          </a:p>
          <a:p>
            <a:r>
              <a:rPr lang="en-US" dirty="0"/>
              <a:t>Damage to highly vascularized tissues</a:t>
            </a:r>
          </a:p>
        </p:txBody>
      </p:sp>
      <p:pic>
        <p:nvPicPr>
          <p:cNvPr id="5" name="Picture 4"/>
          <p:cNvPicPr>
            <a:picLocks noChangeAspect="1"/>
          </p:cNvPicPr>
          <p:nvPr/>
        </p:nvPicPr>
        <p:blipFill>
          <a:blip r:embed="rId2"/>
          <a:stretch>
            <a:fillRect/>
          </a:stretch>
        </p:blipFill>
        <p:spPr>
          <a:xfrm>
            <a:off x="6130554" y="1489446"/>
            <a:ext cx="5045446" cy="5368554"/>
          </a:xfrm>
          <a:prstGeom prst="rect">
            <a:avLst/>
          </a:prstGeom>
        </p:spPr>
      </p:pic>
    </p:spTree>
    <p:extLst>
      <p:ext uri="{BB962C8B-B14F-4D97-AF65-F5344CB8AC3E}">
        <p14:creationId xmlns:p14="http://schemas.microsoft.com/office/powerpoint/2010/main" val="176124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Box 3"/>
          <p:cNvSpPr txBox="1">
            <a:spLocks noChangeArrowheads="1"/>
          </p:cNvSpPr>
          <p:nvPr/>
        </p:nvSpPr>
        <p:spPr bwMode="auto">
          <a:xfrm>
            <a:off x="152400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Arial" charset="0"/>
                <a:ea typeface="ＭＳ Ｐゴシック" charset="-128"/>
              </a:defRPr>
            </a:lvl1pPr>
            <a:lvl2pPr marL="742950" indent="-285750">
              <a:spcBef>
                <a:spcPct val="20000"/>
              </a:spcBef>
              <a:buFont typeface="Arial" charset="0"/>
              <a:buChar char="–"/>
              <a:defRPr sz="2800">
                <a:solidFill>
                  <a:schemeClr val="tx1"/>
                </a:solidFill>
                <a:latin typeface="Arial" charset="0"/>
                <a:ea typeface="ＭＳ Ｐゴシック" charset="-128"/>
              </a:defRPr>
            </a:lvl2pPr>
            <a:lvl3pPr marL="1143000" indent="-228600">
              <a:spcBef>
                <a:spcPct val="20000"/>
              </a:spcBef>
              <a:buFont typeface="Arial" charset="0"/>
              <a:buChar char="•"/>
              <a:defRPr sz="2400">
                <a:solidFill>
                  <a:schemeClr val="tx1"/>
                </a:solidFill>
                <a:latin typeface="Arial" charset="0"/>
                <a:ea typeface="ＭＳ Ｐゴシック" charset="-128"/>
              </a:defRPr>
            </a:lvl3pPr>
            <a:lvl4pPr marL="1600200" indent="-228600">
              <a:spcBef>
                <a:spcPct val="20000"/>
              </a:spcBef>
              <a:buFont typeface="Arial" charset="0"/>
              <a:buChar char="–"/>
              <a:defRPr sz="2000">
                <a:solidFill>
                  <a:schemeClr val="tx1"/>
                </a:solidFill>
                <a:latin typeface="Arial" charset="0"/>
                <a:ea typeface="ＭＳ Ｐゴシック" charset="-128"/>
              </a:defRPr>
            </a:lvl4pPr>
            <a:lvl5pPr marL="2057400" indent="-228600">
              <a:spcBef>
                <a:spcPct val="20000"/>
              </a:spcBef>
              <a:buFont typeface="Arial" charset="0"/>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ea typeface="ＭＳ Ｐゴシック" charset="-128"/>
              </a:defRPr>
            </a:lvl9pPr>
          </a:lstStyle>
          <a:p>
            <a:pPr algn="ctr">
              <a:spcBef>
                <a:spcPct val="0"/>
              </a:spcBef>
              <a:buFontTx/>
              <a:buNone/>
            </a:pPr>
            <a:endParaRPr lang="x-none" altLang="x-none" sz="1400"/>
          </a:p>
        </p:txBody>
      </p:sp>
      <p:pic>
        <p:nvPicPr>
          <p:cNvPr id="16391"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887" y="1474789"/>
            <a:ext cx="5088476" cy="3395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Obesity and Hypertension</a:t>
            </a:r>
          </a:p>
        </p:txBody>
      </p:sp>
      <p:sp>
        <p:nvSpPr>
          <p:cNvPr id="3" name="TextBox 2"/>
          <p:cNvSpPr txBox="1"/>
          <p:nvPr/>
        </p:nvSpPr>
        <p:spPr>
          <a:xfrm>
            <a:off x="7659921" y="2615365"/>
            <a:ext cx="925253" cy="369332"/>
          </a:xfrm>
          <a:prstGeom prst="rect">
            <a:avLst/>
          </a:prstGeom>
          <a:noFill/>
        </p:spPr>
        <p:txBody>
          <a:bodyPr wrap="none" rtlCol="0">
            <a:spAutoFit/>
          </a:bodyPr>
          <a:lstStyle/>
          <a:p>
            <a:r>
              <a:rPr lang="en-US" dirty="0"/>
              <a:t>Chinese</a:t>
            </a:r>
          </a:p>
        </p:txBody>
      </p:sp>
      <p:sp>
        <p:nvSpPr>
          <p:cNvPr id="5" name="TextBox 4"/>
          <p:cNvSpPr txBox="1"/>
          <p:nvPr/>
        </p:nvSpPr>
        <p:spPr>
          <a:xfrm>
            <a:off x="9740733" y="2594809"/>
            <a:ext cx="754630" cy="369332"/>
          </a:xfrm>
          <a:prstGeom prst="rect">
            <a:avLst/>
          </a:prstGeom>
          <a:noFill/>
        </p:spPr>
        <p:txBody>
          <a:bodyPr wrap="none" rtlCol="0">
            <a:spAutoFit/>
          </a:bodyPr>
          <a:lstStyle/>
          <a:p>
            <a:r>
              <a:rPr lang="en-US"/>
              <a:t>White</a:t>
            </a:r>
          </a:p>
        </p:txBody>
      </p:sp>
      <p:sp>
        <p:nvSpPr>
          <p:cNvPr id="6" name="TextBox 5"/>
          <p:cNvSpPr txBox="1"/>
          <p:nvPr/>
        </p:nvSpPr>
        <p:spPr>
          <a:xfrm>
            <a:off x="10074978" y="3522462"/>
            <a:ext cx="1796774" cy="369332"/>
          </a:xfrm>
          <a:prstGeom prst="rect">
            <a:avLst/>
          </a:prstGeom>
          <a:noFill/>
        </p:spPr>
        <p:txBody>
          <a:bodyPr wrap="none" rtlCol="0">
            <a:spAutoFit/>
          </a:bodyPr>
          <a:lstStyle/>
          <a:p>
            <a:r>
              <a:rPr lang="en-US" dirty="0"/>
              <a:t>African American</a:t>
            </a:r>
          </a:p>
        </p:txBody>
      </p:sp>
      <p:sp>
        <p:nvSpPr>
          <p:cNvPr id="7" name="TextBox 6"/>
          <p:cNvSpPr txBox="1"/>
          <p:nvPr/>
        </p:nvSpPr>
        <p:spPr>
          <a:xfrm>
            <a:off x="10118048" y="3067479"/>
            <a:ext cx="1921552" cy="369332"/>
          </a:xfrm>
          <a:prstGeom prst="rect">
            <a:avLst/>
          </a:prstGeom>
          <a:noFill/>
        </p:spPr>
        <p:txBody>
          <a:bodyPr wrap="none" rtlCol="0">
            <a:spAutoFit/>
          </a:bodyPr>
          <a:lstStyle/>
          <a:p>
            <a:r>
              <a:rPr lang="en-US"/>
              <a:t>Mexican American</a:t>
            </a:r>
          </a:p>
        </p:txBody>
      </p:sp>
      <p:pic>
        <p:nvPicPr>
          <p:cNvPr id="8" name="Picture 7"/>
          <p:cNvPicPr>
            <a:picLocks noChangeAspect="1"/>
          </p:cNvPicPr>
          <p:nvPr/>
        </p:nvPicPr>
        <p:blipFill>
          <a:blip r:embed="rId4"/>
          <a:stretch>
            <a:fillRect/>
          </a:stretch>
        </p:blipFill>
        <p:spPr>
          <a:xfrm>
            <a:off x="200590" y="1594393"/>
            <a:ext cx="4864846" cy="3115373"/>
          </a:xfrm>
          <a:prstGeom prst="rect">
            <a:avLst/>
          </a:prstGeom>
        </p:spPr>
      </p:pic>
      <p:sp>
        <p:nvSpPr>
          <p:cNvPr id="14" name="TextBox 13"/>
          <p:cNvSpPr txBox="1"/>
          <p:nvPr/>
        </p:nvSpPr>
        <p:spPr>
          <a:xfrm>
            <a:off x="3862650" y="1331514"/>
            <a:ext cx="1796774" cy="369332"/>
          </a:xfrm>
          <a:prstGeom prst="rect">
            <a:avLst/>
          </a:prstGeom>
          <a:noFill/>
        </p:spPr>
        <p:txBody>
          <a:bodyPr wrap="none" rtlCol="0">
            <a:spAutoFit/>
          </a:bodyPr>
          <a:lstStyle/>
          <a:p>
            <a:r>
              <a:rPr lang="en-US" dirty="0"/>
              <a:t>African American</a:t>
            </a:r>
          </a:p>
        </p:txBody>
      </p:sp>
      <p:sp>
        <p:nvSpPr>
          <p:cNvPr id="15" name="TextBox 14"/>
          <p:cNvSpPr txBox="1"/>
          <p:nvPr/>
        </p:nvSpPr>
        <p:spPr>
          <a:xfrm>
            <a:off x="2299416" y="1958082"/>
            <a:ext cx="925253" cy="369332"/>
          </a:xfrm>
          <a:prstGeom prst="rect">
            <a:avLst/>
          </a:prstGeom>
          <a:noFill/>
        </p:spPr>
        <p:txBody>
          <a:bodyPr wrap="none" rtlCol="0">
            <a:spAutoFit/>
          </a:bodyPr>
          <a:lstStyle/>
          <a:p>
            <a:r>
              <a:rPr lang="en-US" dirty="0"/>
              <a:t>Chinese</a:t>
            </a:r>
          </a:p>
        </p:txBody>
      </p:sp>
      <p:sp>
        <p:nvSpPr>
          <p:cNvPr id="16" name="TextBox 15"/>
          <p:cNvSpPr txBox="1"/>
          <p:nvPr/>
        </p:nvSpPr>
        <p:spPr>
          <a:xfrm>
            <a:off x="3485335" y="3327202"/>
            <a:ext cx="1921552" cy="369332"/>
          </a:xfrm>
          <a:prstGeom prst="rect">
            <a:avLst/>
          </a:prstGeom>
          <a:noFill/>
        </p:spPr>
        <p:txBody>
          <a:bodyPr wrap="none" rtlCol="0">
            <a:spAutoFit/>
          </a:bodyPr>
          <a:lstStyle/>
          <a:p>
            <a:r>
              <a:rPr lang="en-US"/>
              <a:t>Mexican American</a:t>
            </a:r>
          </a:p>
        </p:txBody>
      </p:sp>
      <p:sp>
        <p:nvSpPr>
          <p:cNvPr id="17" name="TextBox 16"/>
          <p:cNvSpPr txBox="1"/>
          <p:nvPr/>
        </p:nvSpPr>
        <p:spPr>
          <a:xfrm>
            <a:off x="4621326" y="1978265"/>
            <a:ext cx="754630" cy="369332"/>
          </a:xfrm>
          <a:prstGeom prst="rect">
            <a:avLst/>
          </a:prstGeom>
          <a:noFill/>
        </p:spPr>
        <p:txBody>
          <a:bodyPr wrap="none" rtlCol="0">
            <a:spAutoFit/>
          </a:bodyPr>
          <a:lstStyle/>
          <a:p>
            <a:r>
              <a:rPr lang="en-US"/>
              <a:t>White</a:t>
            </a:r>
          </a:p>
        </p:txBody>
      </p:sp>
      <p:sp>
        <p:nvSpPr>
          <p:cNvPr id="4" name="TextBox 3"/>
          <p:cNvSpPr txBox="1"/>
          <p:nvPr/>
        </p:nvSpPr>
        <p:spPr>
          <a:xfrm>
            <a:off x="838200" y="5105400"/>
            <a:ext cx="11033552" cy="923330"/>
          </a:xfrm>
          <a:prstGeom prst="rect">
            <a:avLst/>
          </a:prstGeom>
          <a:noFill/>
        </p:spPr>
        <p:txBody>
          <a:bodyPr wrap="square" rtlCol="0">
            <a:spAutoFit/>
          </a:bodyPr>
          <a:lstStyle/>
          <a:p>
            <a:r>
              <a:rPr lang="en-US" dirty="0"/>
              <a:t>Colin BA, Adair LS, </a:t>
            </a:r>
            <a:r>
              <a:rPr lang="en-US" dirty="0" err="1"/>
              <a:t>Popkin</a:t>
            </a:r>
            <a:r>
              <a:rPr lang="en-US" dirty="0"/>
              <a:t> BM. Ethnic differences in the association between body mass index and hypertension. Am J </a:t>
            </a:r>
            <a:r>
              <a:rPr lang="en-US" dirty="0" err="1"/>
              <a:t>Epidemiol</a:t>
            </a:r>
            <a:r>
              <a:rPr lang="en-US" dirty="0"/>
              <a:t>. 2002; 155: 346–53. </a:t>
            </a:r>
            <a:r>
              <a:rPr lang="en-US" dirty="0" err="1"/>
              <a:t>doi</a:t>
            </a:r>
            <a:r>
              <a:rPr lang="en-US" dirty="0"/>
              <a:t>: 10.1093/</a:t>
            </a:r>
            <a:r>
              <a:rPr lang="en-US" dirty="0" err="1"/>
              <a:t>aje</a:t>
            </a:r>
            <a:r>
              <a:rPr lang="en-US" dirty="0"/>
              <a:t>/155.4.346.</a:t>
            </a:r>
          </a:p>
          <a:p>
            <a:endParaRPr lang="en-US" dirty="0"/>
          </a:p>
        </p:txBody>
      </p:sp>
    </p:spTree>
    <p:extLst>
      <p:ext uri="{BB962C8B-B14F-4D97-AF65-F5344CB8AC3E}">
        <p14:creationId xmlns:p14="http://schemas.microsoft.com/office/powerpoint/2010/main" val="20201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blinds(horizontal)">
                                      <p:cBhvr>
                                        <p:cTn id="22" dur="5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Regulation of Blood Pressure</a:t>
            </a:r>
          </a:p>
        </p:txBody>
      </p:sp>
      <p:pic>
        <p:nvPicPr>
          <p:cNvPr id="3" name="Picture 2"/>
          <p:cNvPicPr>
            <a:picLocks noChangeAspect="1"/>
          </p:cNvPicPr>
          <p:nvPr/>
        </p:nvPicPr>
        <p:blipFill>
          <a:blip r:embed="rId2"/>
          <a:stretch>
            <a:fillRect/>
          </a:stretch>
        </p:blipFill>
        <p:spPr>
          <a:xfrm>
            <a:off x="838200" y="1119912"/>
            <a:ext cx="7384927" cy="5738088"/>
          </a:xfrm>
          <a:prstGeom prst="rect">
            <a:avLst/>
          </a:prstGeom>
        </p:spPr>
      </p:pic>
      <p:sp>
        <p:nvSpPr>
          <p:cNvPr id="4" name="Oval 3"/>
          <p:cNvSpPr/>
          <p:nvPr/>
        </p:nvSpPr>
        <p:spPr>
          <a:xfrm>
            <a:off x="2565400" y="4800600"/>
            <a:ext cx="762000" cy="6096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42965" y="2246055"/>
            <a:ext cx="3373581" cy="2554545"/>
          </a:xfrm>
          <a:prstGeom prst="rect">
            <a:avLst/>
          </a:prstGeom>
          <a:noFill/>
        </p:spPr>
        <p:txBody>
          <a:bodyPr wrap="square" rtlCol="0">
            <a:spAutoFit/>
          </a:bodyPr>
          <a:lstStyle/>
          <a:p>
            <a:r>
              <a:rPr lang="en-US" sz="3200" dirty="0"/>
              <a:t>How do you think chronic stress (</a:t>
            </a:r>
            <a:r>
              <a:rPr lang="en-US" sz="3200" i="1" dirty="0"/>
              <a:t>i.e. </a:t>
            </a:r>
            <a:r>
              <a:rPr lang="en-US" sz="3200" dirty="0"/>
              <a:t>cortisol) would affect blood pressure?</a:t>
            </a:r>
          </a:p>
        </p:txBody>
      </p:sp>
      <p:sp>
        <p:nvSpPr>
          <p:cNvPr id="6" name="TextBox 5"/>
          <p:cNvSpPr txBox="1"/>
          <p:nvPr/>
        </p:nvSpPr>
        <p:spPr>
          <a:xfrm>
            <a:off x="0" y="5441602"/>
            <a:ext cx="4052007" cy="1384995"/>
          </a:xfrm>
          <a:prstGeom prst="rect">
            <a:avLst/>
          </a:prstGeom>
          <a:noFill/>
        </p:spPr>
        <p:txBody>
          <a:bodyPr wrap="none" rtlCol="0">
            <a:spAutoFit/>
          </a:bodyPr>
          <a:lstStyle/>
          <a:p>
            <a:r>
              <a:rPr lang="en-US" sz="2800" b="1" dirty="0"/>
              <a:t>Key Mediators:</a:t>
            </a:r>
          </a:p>
          <a:p>
            <a:r>
              <a:rPr lang="en-US" sz="2800" dirty="0"/>
              <a:t>Noradrenaline (from CNS)</a:t>
            </a:r>
          </a:p>
          <a:p>
            <a:r>
              <a:rPr lang="en-US" sz="2800" dirty="0"/>
              <a:t>Adrenaline (From Adrenal)</a:t>
            </a:r>
          </a:p>
        </p:txBody>
      </p:sp>
    </p:spTree>
    <p:extLst>
      <p:ext uri="{BB962C8B-B14F-4D97-AF65-F5344CB8AC3E}">
        <p14:creationId xmlns:p14="http://schemas.microsoft.com/office/powerpoint/2010/main" val="84923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modification of blood pressure</a:t>
            </a:r>
          </a:p>
        </p:txBody>
      </p:sp>
      <p:pic>
        <p:nvPicPr>
          <p:cNvPr id="3" name="Picture 2"/>
          <p:cNvPicPr>
            <a:picLocks noChangeAspect="1"/>
          </p:cNvPicPr>
          <p:nvPr/>
        </p:nvPicPr>
        <p:blipFill>
          <a:blip r:embed="rId2"/>
          <a:stretch>
            <a:fillRect/>
          </a:stretch>
        </p:blipFill>
        <p:spPr>
          <a:xfrm>
            <a:off x="3041650" y="1690688"/>
            <a:ext cx="5518150" cy="4750407"/>
          </a:xfrm>
          <a:prstGeom prst="rect">
            <a:avLst/>
          </a:prstGeom>
        </p:spPr>
      </p:pic>
    </p:spTree>
    <p:extLst>
      <p:ext uri="{BB962C8B-B14F-4D97-AF65-F5344CB8AC3E}">
        <p14:creationId xmlns:p14="http://schemas.microsoft.com/office/powerpoint/2010/main" val="121212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About Mechanisms Linking Increased Weight to Hypertension</a:t>
            </a:r>
          </a:p>
        </p:txBody>
      </p:sp>
      <p:sp>
        <p:nvSpPr>
          <p:cNvPr id="3" name="Content Placeholder 2"/>
          <p:cNvSpPr>
            <a:spLocks noGrp="1"/>
          </p:cNvSpPr>
          <p:nvPr>
            <p:ph idx="1"/>
          </p:nvPr>
        </p:nvSpPr>
        <p:spPr>
          <a:xfrm>
            <a:off x="838200" y="1825625"/>
            <a:ext cx="7505700" cy="4351338"/>
          </a:xfrm>
        </p:spPr>
        <p:txBody>
          <a:bodyPr>
            <a:normAutofit/>
          </a:bodyPr>
          <a:lstStyle/>
          <a:p>
            <a:r>
              <a:rPr lang="en-US" dirty="0"/>
              <a:t>First as a group discuss how obesity affects energy expenditure</a:t>
            </a:r>
          </a:p>
          <a:p>
            <a:r>
              <a:rPr lang="en-US" dirty="0"/>
              <a:t>Increased energy expenditure is due to sympathetic nervous system activity</a:t>
            </a:r>
          </a:p>
          <a:p>
            <a:r>
              <a:rPr lang="en-US" dirty="0"/>
              <a:t>How would this adaptation affect blood pressure?</a:t>
            </a:r>
          </a:p>
          <a:p>
            <a:r>
              <a:rPr lang="en-US" dirty="0"/>
              <a:t>Thinking about this pathway, how might weight loss affect hypertension</a:t>
            </a:r>
          </a:p>
        </p:txBody>
      </p:sp>
      <p:pic>
        <p:nvPicPr>
          <p:cNvPr id="5" name="Picture 4"/>
          <p:cNvPicPr>
            <a:picLocks noChangeAspect="1"/>
          </p:cNvPicPr>
          <p:nvPr/>
        </p:nvPicPr>
        <p:blipFill>
          <a:blip r:embed="rId2"/>
          <a:stretch>
            <a:fillRect/>
          </a:stretch>
        </p:blipFill>
        <p:spPr>
          <a:xfrm>
            <a:off x="9212409" y="365125"/>
            <a:ext cx="2740104" cy="6328611"/>
          </a:xfrm>
          <a:prstGeom prst="rect">
            <a:avLst/>
          </a:prstGeom>
        </p:spPr>
      </p:pic>
    </p:spTree>
    <p:extLst>
      <p:ext uri="{BB962C8B-B14F-4D97-AF65-F5344CB8AC3E}">
        <p14:creationId xmlns:p14="http://schemas.microsoft.com/office/powerpoint/2010/main" val="9876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Modest Weight Loss -&gt; Big Improvements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4791" r="49197" b="33542"/>
          <a:stretch/>
        </p:blipFill>
        <p:spPr>
          <a:xfrm>
            <a:off x="609392" y="1304925"/>
            <a:ext cx="5229225" cy="4594465"/>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1096" b="65903"/>
          <a:stretch/>
        </p:blipFill>
        <p:spPr>
          <a:xfrm>
            <a:off x="5838617" y="1304925"/>
            <a:ext cx="4738687" cy="4657115"/>
          </a:xfrm>
          <a:prstGeom prst="rect">
            <a:avLst/>
          </a:prstGeom>
        </p:spPr>
      </p:pic>
      <p:sp>
        <p:nvSpPr>
          <p:cNvPr id="8" name="TextBox 7"/>
          <p:cNvSpPr txBox="1"/>
          <p:nvPr/>
        </p:nvSpPr>
        <p:spPr>
          <a:xfrm>
            <a:off x="609392" y="5962040"/>
            <a:ext cx="11134933" cy="1200329"/>
          </a:xfrm>
          <a:prstGeom prst="rect">
            <a:avLst/>
          </a:prstGeom>
          <a:noFill/>
        </p:spPr>
        <p:txBody>
          <a:bodyPr wrap="square" rtlCol="0">
            <a:spAutoFit/>
          </a:bodyPr>
          <a:lstStyle/>
          <a:p>
            <a:r>
              <a:rPr lang="en-US" dirty="0"/>
              <a:t>Wing R, Lang W, </a:t>
            </a:r>
            <a:r>
              <a:rPr lang="en-US" dirty="0" err="1"/>
              <a:t>Wadden</a:t>
            </a:r>
            <a:r>
              <a:rPr lang="en-US" dirty="0"/>
              <a:t> T, Safford M, </a:t>
            </a:r>
            <a:r>
              <a:rPr lang="en-US" dirty="0" err="1"/>
              <a:t>Knowler</a:t>
            </a:r>
            <a:r>
              <a:rPr lang="en-US" dirty="0"/>
              <a:t> W, </a:t>
            </a:r>
            <a:r>
              <a:rPr lang="en-US" dirty="0" err="1"/>
              <a:t>Bertoni</a:t>
            </a:r>
            <a:r>
              <a:rPr lang="en-US" dirty="0"/>
              <a:t> A, Hill J, </a:t>
            </a:r>
            <a:r>
              <a:rPr lang="en-US" dirty="0" err="1"/>
              <a:t>Brancati</a:t>
            </a:r>
            <a:r>
              <a:rPr lang="en-US" dirty="0"/>
              <a:t> F, Peters A, </a:t>
            </a:r>
            <a:r>
              <a:rPr lang="en-US" dirty="0" err="1"/>
              <a:t>Wagenknecht</a:t>
            </a:r>
            <a:r>
              <a:rPr lang="en-US" dirty="0"/>
              <a:t> L. Benefits of Modest Weight Loss in Improving Cardiovascular Risk Factors in Overweight and Obese Individuals With Type 2 Diabetes. Diabetes Care. 2011; 34: 1481–6. </a:t>
            </a:r>
            <a:r>
              <a:rPr lang="en-US" dirty="0" err="1"/>
              <a:t>doi</a:t>
            </a:r>
            <a:r>
              <a:rPr lang="en-US" dirty="0"/>
              <a:t>: 10.2337/dc10-2415.</a:t>
            </a:r>
          </a:p>
          <a:p>
            <a:endParaRPr lang="en-US" dirty="0"/>
          </a:p>
        </p:txBody>
      </p:sp>
      <p:sp>
        <p:nvSpPr>
          <p:cNvPr id="9" name="Rectangle 8"/>
          <p:cNvSpPr/>
          <p:nvPr/>
        </p:nvSpPr>
        <p:spPr>
          <a:xfrm>
            <a:off x="3224004" y="2094825"/>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53229" y="2350652"/>
            <a:ext cx="714375" cy="354873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2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61A1E-AC21-5B45-A12B-9BC9878AD2F7}"/>
              </a:ext>
            </a:extLst>
          </p:cNvPr>
          <p:cNvSpPr>
            <a:spLocks noGrp="1"/>
          </p:cNvSpPr>
          <p:nvPr>
            <p:ph type="title"/>
          </p:nvPr>
        </p:nvSpPr>
        <p:spPr/>
        <p:txBody>
          <a:bodyPr/>
          <a:lstStyle/>
          <a:p>
            <a:r>
              <a:rPr lang="en-US" dirty="0"/>
              <a:t>Cholesterol and Coronary Artery Disease</a:t>
            </a:r>
          </a:p>
        </p:txBody>
      </p:sp>
      <p:sp>
        <p:nvSpPr>
          <p:cNvPr id="5" name="Text Placeholder 4">
            <a:extLst>
              <a:ext uri="{FF2B5EF4-FFF2-40B4-BE49-F238E27FC236}">
                <a16:creationId xmlns:a16="http://schemas.microsoft.com/office/drawing/2014/main" id="{8080C388-3AC8-564E-BBAF-3EFF711962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2003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liver release triglycerides?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7451090" cy="50661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8230" y="1690688"/>
            <a:ext cx="3190653" cy="4979352"/>
          </a:xfrm>
          <a:prstGeom prst="rect">
            <a:avLst/>
          </a:prstGeom>
        </p:spPr>
      </p:pic>
    </p:spTree>
    <p:extLst>
      <p:ext uri="{BB962C8B-B14F-4D97-AF65-F5344CB8AC3E}">
        <p14:creationId xmlns:p14="http://schemas.microsoft.com/office/powerpoint/2010/main" val="58290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CAAD-7D2B-4E47-A334-5147098C7D17}"/>
              </a:ext>
            </a:extLst>
          </p:cNvPr>
          <p:cNvSpPr>
            <a:spLocks noGrp="1"/>
          </p:cNvSpPr>
          <p:nvPr>
            <p:ph type="title"/>
          </p:nvPr>
        </p:nvSpPr>
        <p:spPr/>
        <p:txBody>
          <a:bodyPr/>
          <a:lstStyle/>
          <a:p>
            <a:r>
              <a:rPr lang="en-US" dirty="0"/>
              <a:t>Talk to folks nearby</a:t>
            </a:r>
          </a:p>
        </p:txBody>
      </p:sp>
      <p:sp>
        <p:nvSpPr>
          <p:cNvPr id="3" name="Content Placeholder 2">
            <a:extLst>
              <a:ext uri="{FF2B5EF4-FFF2-40B4-BE49-F238E27FC236}">
                <a16:creationId xmlns:a16="http://schemas.microsoft.com/office/drawing/2014/main" id="{EEF2A625-E122-1E4A-80BC-B8349E77789E}"/>
              </a:ext>
            </a:extLst>
          </p:cNvPr>
          <p:cNvSpPr>
            <a:spLocks noGrp="1"/>
          </p:cNvSpPr>
          <p:nvPr>
            <p:ph idx="1"/>
          </p:nvPr>
        </p:nvSpPr>
        <p:spPr>
          <a:xfrm>
            <a:off x="838200" y="1825625"/>
            <a:ext cx="5603060" cy="4351338"/>
          </a:xfrm>
        </p:spPr>
        <p:txBody>
          <a:bodyPr/>
          <a:lstStyle/>
          <a:p>
            <a:r>
              <a:rPr lang="en-US" dirty="0"/>
              <a:t>How do you think fatty liver disease would relate to LDL-Cholesterol levels?</a:t>
            </a:r>
          </a:p>
          <a:p>
            <a:r>
              <a:rPr lang="en-US" dirty="0"/>
              <a:t>What do you think would happen to VLDL production and to LDL retrieval in the liver?</a:t>
            </a:r>
          </a:p>
        </p:txBody>
      </p:sp>
      <p:pic>
        <p:nvPicPr>
          <p:cNvPr id="4" name="Picture 3">
            <a:extLst>
              <a:ext uri="{FF2B5EF4-FFF2-40B4-BE49-F238E27FC236}">
                <a16:creationId xmlns:a16="http://schemas.microsoft.com/office/drawing/2014/main" id="{2DA8B006-F23D-9F4C-B6BA-F71BEE9A3050}"/>
              </a:ext>
            </a:extLst>
          </p:cNvPr>
          <p:cNvPicPr>
            <a:picLocks noChangeAspect="1"/>
          </p:cNvPicPr>
          <p:nvPr/>
        </p:nvPicPr>
        <p:blipFill>
          <a:blip r:embed="rId3"/>
          <a:stretch>
            <a:fillRect/>
          </a:stretch>
        </p:blipFill>
        <p:spPr>
          <a:xfrm>
            <a:off x="6978686" y="1760635"/>
            <a:ext cx="4464071" cy="4416327"/>
          </a:xfrm>
          <a:prstGeom prst="rect">
            <a:avLst/>
          </a:prstGeom>
        </p:spPr>
      </p:pic>
      <p:pic>
        <p:nvPicPr>
          <p:cNvPr id="5" name="Picture 4">
            <a:extLst>
              <a:ext uri="{FF2B5EF4-FFF2-40B4-BE49-F238E27FC236}">
                <a16:creationId xmlns:a16="http://schemas.microsoft.com/office/drawing/2014/main" id="{9E16EBC7-C63B-EC44-A30E-6A7421D2ABCC}"/>
              </a:ext>
            </a:extLst>
          </p:cNvPr>
          <p:cNvPicPr>
            <a:picLocks noChangeAspect="1"/>
          </p:cNvPicPr>
          <p:nvPr/>
        </p:nvPicPr>
        <p:blipFill>
          <a:blip r:embed="rId3"/>
          <a:stretch>
            <a:fillRect/>
          </a:stretch>
        </p:blipFill>
        <p:spPr>
          <a:xfrm>
            <a:off x="7011054" y="1930568"/>
            <a:ext cx="4464071" cy="4416327"/>
          </a:xfrm>
          <a:prstGeom prst="rect">
            <a:avLst/>
          </a:prstGeom>
        </p:spPr>
      </p:pic>
    </p:spTree>
    <p:extLst>
      <p:ext uri="{BB962C8B-B14F-4D97-AF65-F5344CB8AC3E}">
        <p14:creationId xmlns:p14="http://schemas.microsoft.com/office/powerpoint/2010/main" val="260116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Describe the relationships between obesity and cardiovascular risk factors, including how this risks are prevalent in some populations.</a:t>
            </a:r>
          </a:p>
          <a:p>
            <a:r>
              <a:rPr lang="en-US" dirty="0"/>
              <a:t>Explain the relationship between obesity and hypertension, and how this varies across populations</a:t>
            </a:r>
          </a:p>
          <a:p>
            <a:r>
              <a:rPr lang="en-US" dirty="0"/>
              <a:t>Understand the normal physiological regulation of blood pressure</a:t>
            </a:r>
          </a:p>
          <a:p>
            <a:r>
              <a:rPr lang="en-US" dirty="0"/>
              <a:t>Explain the role of the sympathetic nervous system in the regulation of blood pressure</a:t>
            </a:r>
          </a:p>
          <a:p>
            <a:r>
              <a:rPr lang="en-US" dirty="0"/>
              <a:t>Understand how adaptive responses to obesity are associated with increased blood pressure</a:t>
            </a:r>
          </a:p>
        </p:txBody>
      </p:sp>
    </p:spTree>
    <p:extLst>
      <p:ext uri="{BB962C8B-B14F-4D97-AF65-F5344CB8AC3E}">
        <p14:creationId xmlns:p14="http://schemas.microsoft.com/office/powerpoint/2010/main" val="1163970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muscle and adipose </a:t>
            </a:r>
            <a:r>
              <a:rPr lang="en-US" dirty="0" err="1"/>
              <a:t>arent</a:t>
            </a:r>
            <a:r>
              <a:rPr lang="en-US" dirty="0"/>
              <a:t> using the VLDL</a:t>
            </a:r>
            <a:r>
              <a:rPr lang="mr-IN" dirty="0"/>
              <a:t>…</a:t>
            </a:r>
            <a:endParaRPr lang="en-US" dirty="0"/>
          </a:p>
        </p:txBody>
      </p:sp>
      <p:sp>
        <p:nvSpPr>
          <p:cNvPr id="3" name="Content Placeholder 2"/>
          <p:cNvSpPr>
            <a:spLocks noGrp="1"/>
          </p:cNvSpPr>
          <p:nvPr>
            <p:ph idx="1"/>
          </p:nvPr>
        </p:nvSpPr>
        <p:spPr>
          <a:xfrm>
            <a:off x="838200" y="1825625"/>
            <a:ext cx="6374130" cy="1820545"/>
          </a:xfrm>
        </p:spPr>
        <p:txBody>
          <a:bodyPr>
            <a:normAutofit/>
          </a:bodyPr>
          <a:lstStyle/>
          <a:p>
            <a:r>
              <a:rPr lang="en-US" dirty="0"/>
              <a:t>Build up of blood lipoproteins (LDL)</a:t>
            </a:r>
          </a:p>
          <a:p>
            <a:r>
              <a:rPr lang="en-US" dirty="0"/>
              <a:t>Excess lipoproteins accumulate in walls of blood vessels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5210" y="1417320"/>
            <a:ext cx="1788697" cy="5280660"/>
          </a:xfrm>
          <a:prstGeom prst="rect">
            <a:avLst/>
          </a:prstGeom>
        </p:spPr>
      </p:pic>
      <p:pic>
        <p:nvPicPr>
          <p:cNvPr id="5" name="Picture 4"/>
          <p:cNvPicPr>
            <a:picLocks noChangeAspect="1"/>
          </p:cNvPicPr>
          <p:nvPr/>
        </p:nvPicPr>
        <p:blipFill>
          <a:blip r:embed="rId3"/>
          <a:stretch>
            <a:fillRect/>
          </a:stretch>
        </p:blipFill>
        <p:spPr>
          <a:xfrm>
            <a:off x="838200" y="3465710"/>
            <a:ext cx="6808470" cy="3392290"/>
          </a:xfrm>
          <a:prstGeom prst="rect">
            <a:avLst/>
          </a:prstGeom>
        </p:spPr>
      </p:pic>
    </p:spTree>
    <p:extLst>
      <p:ext uri="{BB962C8B-B14F-4D97-AF65-F5344CB8AC3E}">
        <p14:creationId xmlns:p14="http://schemas.microsoft.com/office/powerpoint/2010/main" val="215001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Atherosclerosis and Thrombosis</a:t>
            </a:r>
          </a:p>
        </p:txBody>
      </p:sp>
      <p:sp>
        <p:nvSpPr>
          <p:cNvPr id="3" name="Content Placeholder 2"/>
          <p:cNvSpPr>
            <a:spLocks noGrp="1"/>
          </p:cNvSpPr>
          <p:nvPr>
            <p:ph idx="1"/>
          </p:nvPr>
        </p:nvSpPr>
        <p:spPr>
          <a:xfrm>
            <a:off x="838200" y="1825625"/>
            <a:ext cx="5322570" cy="4351338"/>
          </a:xfrm>
        </p:spPr>
        <p:txBody>
          <a:bodyPr/>
          <a:lstStyle/>
          <a:p>
            <a:r>
              <a:rPr lang="en-US" dirty="0"/>
              <a:t>Increased blood pressure because</a:t>
            </a:r>
          </a:p>
          <a:p>
            <a:pPr lvl="1"/>
            <a:r>
              <a:rPr lang="en-US" dirty="0"/>
              <a:t>Reduces arterial flexibility</a:t>
            </a:r>
          </a:p>
          <a:p>
            <a:pPr lvl="1"/>
            <a:r>
              <a:rPr lang="en-US" dirty="0"/>
              <a:t>Diabetes also causes stiffened arteries</a:t>
            </a:r>
          </a:p>
          <a:p>
            <a:r>
              <a:rPr lang="en-US" dirty="0"/>
              <a:t>High pressure can lead to release of thrombus</a:t>
            </a:r>
          </a:p>
          <a:p>
            <a:pPr lvl="1"/>
            <a:r>
              <a:rPr lang="en-US" dirty="0"/>
              <a:t>Heart </a:t>
            </a:r>
            <a:r>
              <a:rPr lang="mr-IN" dirty="0"/>
              <a:t>–</a:t>
            </a:r>
            <a:r>
              <a:rPr lang="en-US" dirty="0"/>
              <a:t> Heart Attack</a:t>
            </a:r>
          </a:p>
          <a:p>
            <a:pPr lvl="1"/>
            <a:r>
              <a:rPr lang="en-US" dirty="0"/>
              <a:t>Brain - Stroke</a:t>
            </a:r>
          </a:p>
        </p:txBody>
      </p:sp>
      <p:pic>
        <p:nvPicPr>
          <p:cNvPr id="4" name="Picture 3"/>
          <p:cNvPicPr>
            <a:picLocks noChangeAspect="1"/>
          </p:cNvPicPr>
          <p:nvPr/>
        </p:nvPicPr>
        <p:blipFill>
          <a:blip r:embed="rId2"/>
          <a:stretch>
            <a:fillRect/>
          </a:stretch>
        </p:blipFill>
        <p:spPr>
          <a:xfrm>
            <a:off x="6332583" y="1485106"/>
            <a:ext cx="5021217" cy="5032375"/>
          </a:xfrm>
          <a:prstGeom prst="rect">
            <a:avLst/>
          </a:prstGeom>
        </p:spPr>
      </p:pic>
    </p:spTree>
    <p:extLst>
      <p:ext uri="{BB962C8B-B14F-4D97-AF65-F5344CB8AC3E}">
        <p14:creationId xmlns:p14="http://schemas.microsoft.com/office/powerpoint/2010/main" val="201113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between Insulin Resistance Hyperlipidemia, and Circulatory Diseases</a:t>
            </a:r>
          </a:p>
        </p:txBody>
      </p:sp>
      <p:sp>
        <p:nvSpPr>
          <p:cNvPr id="3" name="Content Placeholder 2"/>
          <p:cNvSpPr>
            <a:spLocks noGrp="1"/>
          </p:cNvSpPr>
          <p:nvPr>
            <p:ph sz="half" idx="1"/>
          </p:nvPr>
        </p:nvSpPr>
        <p:spPr/>
        <p:txBody>
          <a:bodyPr>
            <a:normAutofit/>
          </a:bodyPr>
          <a:lstStyle/>
          <a:p>
            <a:r>
              <a:rPr lang="en-US" dirty="0">
                <a:solidFill>
                  <a:srgbClr val="7030A0"/>
                </a:solidFill>
              </a:rPr>
              <a:t>Obesity</a:t>
            </a:r>
            <a:r>
              <a:rPr lang="en-US" dirty="0"/>
              <a:t> -&gt; increased SNS -&gt; </a:t>
            </a:r>
            <a:r>
              <a:rPr lang="en-US" dirty="0">
                <a:solidFill>
                  <a:schemeClr val="accent1"/>
                </a:solidFill>
              </a:rPr>
              <a:t>higher blood pressure</a:t>
            </a:r>
          </a:p>
          <a:p>
            <a:r>
              <a:rPr lang="en-US" dirty="0">
                <a:solidFill>
                  <a:srgbClr val="7030A0"/>
                </a:solidFill>
              </a:rPr>
              <a:t>Obesity</a:t>
            </a:r>
            <a:r>
              <a:rPr lang="en-US" dirty="0">
                <a:solidFill>
                  <a:srgbClr val="FF0000"/>
                </a:solidFill>
              </a:rPr>
              <a:t> </a:t>
            </a:r>
            <a:r>
              <a:rPr lang="en-US" dirty="0"/>
              <a:t>-&gt;</a:t>
            </a:r>
            <a:r>
              <a:rPr lang="en-US" dirty="0">
                <a:solidFill>
                  <a:srgbClr val="FF0000"/>
                </a:solidFill>
              </a:rPr>
              <a:t> Insulin resistance</a:t>
            </a:r>
          </a:p>
          <a:p>
            <a:r>
              <a:rPr lang="en-US" dirty="0">
                <a:solidFill>
                  <a:srgbClr val="FF0000"/>
                </a:solidFill>
              </a:rPr>
              <a:t>Insulin resistance/diabetes </a:t>
            </a:r>
            <a:r>
              <a:rPr lang="en-US" dirty="0"/>
              <a:t>-&gt; </a:t>
            </a:r>
            <a:r>
              <a:rPr lang="en-US" dirty="0">
                <a:solidFill>
                  <a:schemeClr val="accent6"/>
                </a:solidFill>
              </a:rPr>
              <a:t>more liver fat</a:t>
            </a:r>
          </a:p>
          <a:p>
            <a:r>
              <a:rPr lang="en-US" dirty="0">
                <a:solidFill>
                  <a:srgbClr val="FF0000"/>
                </a:solidFill>
              </a:rPr>
              <a:t>Diabetes</a:t>
            </a:r>
            <a:r>
              <a:rPr lang="en-US" dirty="0"/>
              <a:t> -&gt; stiffened arteries -&gt; </a:t>
            </a:r>
            <a:r>
              <a:rPr lang="en-US" dirty="0">
                <a:solidFill>
                  <a:schemeClr val="accent1"/>
                </a:solidFill>
              </a:rPr>
              <a:t>higher blood pressure</a:t>
            </a:r>
          </a:p>
          <a:p>
            <a:r>
              <a:rPr lang="en-US" dirty="0">
                <a:solidFill>
                  <a:schemeClr val="accent1"/>
                </a:solidFill>
              </a:rPr>
              <a:t>Higher blood pressure </a:t>
            </a:r>
            <a:r>
              <a:rPr lang="en-US" dirty="0"/>
              <a:t> and </a:t>
            </a:r>
            <a:r>
              <a:rPr lang="en-US" dirty="0">
                <a:solidFill>
                  <a:srgbClr val="FF0000"/>
                </a:solidFill>
              </a:rPr>
              <a:t>Diabetes</a:t>
            </a:r>
            <a:r>
              <a:rPr lang="en-US" dirty="0"/>
              <a:t> -&gt; vascular disease</a:t>
            </a:r>
          </a:p>
        </p:txBody>
      </p:sp>
      <p:sp>
        <p:nvSpPr>
          <p:cNvPr id="4" name="Content Placeholder 3"/>
          <p:cNvSpPr>
            <a:spLocks noGrp="1"/>
          </p:cNvSpPr>
          <p:nvPr>
            <p:ph sz="half" idx="2"/>
          </p:nvPr>
        </p:nvSpPr>
        <p:spPr/>
        <p:txBody>
          <a:bodyPr>
            <a:normAutofit/>
          </a:bodyPr>
          <a:lstStyle/>
          <a:p>
            <a:r>
              <a:rPr lang="en-US" dirty="0">
                <a:solidFill>
                  <a:schemeClr val="accent6"/>
                </a:solidFill>
              </a:rPr>
              <a:t>Liver fat </a:t>
            </a:r>
            <a:r>
              <a:rPr lang="en-US" dirty="0"/>
              <a:t>-&gt; more glucose production and insulin resistance -&gt; </a:t>
            </a:r>
            <a:r>
              <a:rPr lang="en-US" dirty="0">
                <a:solidFill>
                  <a:srgbClr val="FF0000"/>
                </a:solidFill>
              </a:rPr>
              <a:t>Diabetes</a:t>
            </a:r>
          </a:p>
          <a:p>
            <a:r>
              <a:rPr lang="en-US" dirty="0">
                <a:solidFill>
                  <a:schemeClr val="accent1"/>
                </a:solidFill>
              </a:rPr>
              <a:t>Higher blood pressure </a:t>
            </a:r>
            <a:r>
              <a:rPr lang="en-US" dirty="0"/>
              <a:t>and atherosclerosis -&gt; thrombosis</a:t>
            </a:r>
            <a:endParaRPr lang="en-US" dirty="0">
              <a:solidFill>
                <a:schemeClr val="accent6"/>
              </a:solidFill>
            </a:endParaRPr>
          </a:p>
          <a:p>
            <a:r>
              <a:rPr lang="en-US" dirty="0">
                <a:solidFill>
                  <a:schemeClr val="accent6"/>
                </a:solidFill>
              </a:rPr>
              <a:t>Liver Fat </a:t>
            </a:r>
            <a:r>
              <a:rPr lang="en-US" dirty="0"/>
              <a:t>-&gt; less particle retrieval -&gt; </a:t>
            </a:r>
            <a:r>
              <a:rPr lang="en-US" dirty="0">
                <a:solidFill>
                  <a:schemeClr val="accent2"/>
                </a:solidFill>
              </a:rPr>
              <a:t>more LDL</a:t>
            </a:r>
          </a:p>
          <a:p>
            <a:r>
              <a:rPr lang="en-US" dirty="0">
                <a:solidFill>
                  <a:schemeClr val="accent2"/>
                </a:solidFill>
              </a:rPr>
              <a:t>More LDL </a:t>
            </a:r>
            <a:r>
              <a:rPr lang="en-US" dirty="0"/>
              <a:t>-&gt; more atherosclerosis -&gt; </a:t>
            </a:r>
            <a:r>
              <a:rPr lang="en-US" dirty="0">
                <a:solidFill>
                  <a:schemeClr val="accent1"/>
                </a:solidFill>
              </a:rPr>
              <a:t>higher blood pressure</a:t>
            </a:r>
          </a:p>
          <a:p>
            <a:endParaRPr lang="en-US" dirty="0"/>
          </a:p>
        </p:txBody>
      </p:sp>
    </p:spTree>
    <p:extLst>
      <p:ext uri="{BB962C8B-B14F-4D97-AF65-F5344CB8AC3E}">
        <p14:creationId xmlns:p14="http://schemas.microsoft.com/office/powerpoint/2010/main" val="26920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linds(horizontal)">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blinds(horizontal)">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blinds(horizontal)">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blinds(horizontal)">
                                      <p:cBhvr>
                                        <p:cTn id="4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Metabolic Syndrome</a:t>
            </a:r>
          </a:p>
        </p:txBody>
      </p:sp>
      <p:sp>
        <p:nvSpPr>
          <p:cNvPr id="3" name="Content Placeholder 2"/>
          <p:cNvSpPr>
            <a:spLocks noGrp="1"/>
          </p:cNvSpPr>
          <p:nvPr>
            <p:ph idx="1"/>
          </p:nvPr>
        </p:nvSpPr>
        <p:spPr>
          <a:xfrm>
            <a:off x="6550090" y="1825625"/>
            <a:ext cx="4803710" cy="4351338"/>
          </a:xfrm>
        </p:spPr>
        <p:txBody>
          <a:bodyPr/>
          <a:lstStyle/>
          <a:p>
            <a:pPr marL="0" indent="0">
              <a:buNone/>
            </a:pPr>
            <a:r>
              <a:rPr lang="en-US" dirty="0"/>
              <a:t>Diagnostic criteria (3 of 5)</a:t>
            </a:r>
          </a:p>
          <a:p>
            <a:r>
              <a:rPr lang="en-US" dirty="0"/>
              <a:t>Waist &gt;40” (M) or 35” (F)</a:t>
            </a:r>
          </a:p>
          <a:p>
            <a:r>
              <a:rPr lang="en-US" dirty="0"/>
              <a:t>Fasting Glucose &gt;100</a:t>
            </a:r>
          </a:p>
          <a:p>
            <a:r>
              <a:rPr lang="en-US" dirty="0"/>
              <a:t>Triglycerides &gt;150</a:t>
            </a:r>
          </a:p>
          <a:p>
            <a:r>
              <a:rPr lang="en-US" dirty="0"/>
              <a:t>HDL &lt; 40 (M) and &lt;50 (F)</a:t>
            </a:r>
          </a:p>
          <a:p>
            <a:r>
              <a:rPr lang="en-US" dirty="0"/>
              <a:t>Blood Pressure &gt;130 (systolic) or &gt;85 (diastolic)</a:t>
            </a:r>
          </a:p>
          <a:p>
            <a:endParaRPr lang="en-US" dirty="0"/>
          </a:p>
        </p:txBody>
      </p:sp>
      <p:pic>
        <p:nvPicPr>
          <p:cNvPr id="5" name="Picture 4"/>
          <p:cNvPicPr>
            <a:picLocks noChangeAspect="1"/>
          </p:cNvPicPr>
          <p:nvPr/>
        </p:nvPicPr>
        <p:blipFill>
          <a:blip r:embed="rId2"/>
          <a:stretch>
            <a:fillRect/>
          </a:stretch>
        </p:blipFill>
        <p:spPr>
          <a:xfrm>
            <a:off x="530808" y="2250525"/>
            <a:ext cx="5303477" cy="2843990"/>
          </a:xfrm>
          <a:prstGeom prst="rect">
            <a:avLst/>
          </a:prstGeom>
        </p:spPr>
      </p:pic>
    </p:spTree>
    <p:extLst>
      <p:ext uri="{BB962C8B-B14F-4D97-AF65-F5344CB8AC3E}">
        <p14:creationId xmlns:p14="http://schemas.microsoft.com/office/powerpoint/2010/main" val="74585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Map</a:t>
            </a:r>
          </a:p>
        </p:txBody>
      </p:sp>
      <p:pic>
        <p:nvPicPr>
          <p:cNvPr id="4" name="Picture 3"/>
          <p:cNvPicPr>
            <a:picLocks noChangeAspect="1"/>
          </p:cNvPicPr>
          <p:nvPr/>
        </p:nvPicPr>
        <p:blipFill>
          <a:blip r:embed="rId2"/>
          <a:stretch>
            <a:fillRect/>
          </a:stretch>
        </p:blipFill>
        <p:spPr>
          <a:xfrm>
            <a:off x="1735494" y="1546549"/>
            <a:ext cx="9442580" cy="5311451"/>
          </a:xfrm>
          <a:prstGeom prst="rect">
            <a:avLst/>
          </a:prstGeom>
        </p:spPr>
      </p:pic>
    </p:spTree>
    <p:extLst>
      <p:ext uri="{BB962C8B-B14F-4D97-AF65-F5344CB8AC3E}">
        <p14:creationId xmlns:p14="http://schemas.microsoft.com/office/powerpoint/2010/main" val="2582640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t>
            </a:r>
            <a:r>
              <a:rPr lang="en-US"/>
              <a:t>Mapping Exercise</a:t>
            </a:r>
            <a:endParaRPr lang="en-US" dirty="0"/>
          </a:p>
        </p:txBody>
      </p:sp>
      <p:sp>
        <p:nvSpPr>
          <p:cNvPr id="3" name="Content Placeholder 2"/>
          <p:cNvSpPr>
            <a:spLocks noGrp="1"/>
          </p:cNvSpPr>
          <p:nvPr>
            <p:ph idx="1"/>
          </p:nvPr>
        </p:nvSpPr>
        <p:spPr/>
        <p:txBody>
          <a:bodyPr numCol="2">
            <a:normAutofit lnSpcReduction="10000"/>
          </a:bodyPr>
          <a:lstStyle/>
          <a:p>
            <a:pPr marL="0" indent="0">
              <a:buNone/>
            </a:pPr>
            <a:r>
              <a:rPr lang="en-US" dirty="0"/>
              <a:t>Try to sketch out the relationships between these concepts</a:t>
            </a:r>
          </a:p>
          <a:p>
            <a:pPr lvl="1"/>
            <a:r>
              <a:rPr lang="en-US" dirty="0"/>
              <a:t>Obesity</a:t>
            </a:r>
          </a:p>
          <a:p>
            <a:pPr lvl="1"/>
            <a:r>
              <a:rPr lang="en-US" dirty="0"/>
              <a:t>Narrowed Arteries</a:t>
            </a:r>
          </a:p>
          <a:p>
            <a:pPr lvl="1"/>
            <a:r>
              <a:rPr lang="en-US" dirty="0"/>
              <a:t>Atherosclerosis</a:t>
            </a:r>
          </a:p>
          <a:p>
            <a:pPr lvl="1"/>
            <a:r>
              <a:rPr lang="en-US" dirty="0"/>
              <a:t>Energy Expenditure</a:t>
            </a:r>
          </a:p>
          <a:p>
            <a:pPr lvl="1"/>
            <a:r>
              <a:rPr lang="en-US" dirty="0"/>
              <a:t>Liver Fat</a:t>
            </a:r>
          </a:p>
          <a:p>
            <a:pPr lvl="1"/>
            <a:r>
              <a:rPr lang="en-US" dirty="0"/>
              <a:t>Increased Blood Glucose</a:t>
            </a:r>
          </a:p>
          <a:p>
            <a:pPr lvl="1"/>
            <a:r>
              <a:rPr lang="en-US" dirty="0"/>
              <a:t>Diabetes</a:t>
            </a:r>
          </a:p>
          <a:p>
            <a:pPr lvl="1"/>
            <a:r>
              <a:rPr lang="en-US" dirty="0"/>
              <a:t>Sympathetic Activity</a:t>
            </a:r>
          </a:p>
          <a:p>
            <a:pPr lvl="1"/>
            <a:r>
              <a:rPr lang="en-US" dirty="0"/>
              <a:t>Insulin Production</a:t>
            </a:r>
          </a:p>
          <a:p>
            <a:pPr lvl="1"/>
            <a:r>
              <a:rPr lang="en-US" dirty="0"/>
              <a:t>Thrombosis</a:t>
            </a:r>
          </a:p>
          <a:p>
            <a:pPr lvl="1"/>
            <a:r>
              <a:rPr lang="en-US" dirty="0"/>
              <a:t>Insulin Resistance</a:t>
            </a:r>
          </a:p>
          <a:p>
            <a:pPr lvl="1"/>
            <a:r>
              <a:rPr lang="en-US" dirty="0"/>
              <a:t>Lipolysis</a:t>
            </a:r>
          </a:p>
          <a:p>
            <a:pPr lvl="1"/>
            <a:r>
              <a:rPr lang="en-US" dirty="0"/>
              <a:t>Increased Blood Lipids</a:t>
            </a:r>
          </a:p>
          <a:p>
            <a:pPr lvl="1"/>
            <a:r>
              <a:rPr lang="en-US" dirty="0"/>
              <a:t>High LDL and Low HDL</a:t>
            </a:r>
          </a:p>
          <a:p>
            <a:pPr lvl="1"/>
            <a:r>
              <a:rPr lang="en-US" dirty="0"/>
              <a:t>Vascular flexibility</a:t>
            </a:r>
          </a:p>
          <a:p>
            <a:pPr lvl="1"/>
            <a:r>
              <a:rPr lang="en-US" dirty="0"/>
              <a:t>Cardiac function</a:t>
            </a:r>
          </a:p>
          <a:p>
            <a:pPr lvl="1"/>
            <a:r>
              <a:rPr lang="en-US" dirty="0"/>
              <a:t>Chronic stress</a:t>
            </a:r>
          </a:p>
          <a:p>
            <a:pPr lvl="1"/>
            <a:r>
              <a:rPr lang="en-US" dirty="0"/>
              <a:t>Cirrhosis</a:t>
            </a:r>
          </a:p>
          <a:p>
            <a:pPr lvl="1"/>
            <a:r>
              <a:rPr lang="en-US" dirty="0"/>
              <a:t>Lipolysis</a:t>
            </a:r>
          </a:p>
          <a:p>
            <a:pPr lvl="1"/>
            <a:r>
              <a:rPr lang="en-US" dirty="0"/>
              <a:t>Hepatic Gluconeogenesis</a:t>
            </a:r>
          </a:p>
          <a:p>
            <a:pPr lvl="1"/>
            <a:r>
              <a:rPr lang="en-US" dirty="0"/>
              <a:t>Cancer Growth</a:t>
            </a:r>
          </a:p>
          <a:p>
            <a:pPr lvl="1"/>
            <a:r>
              <a:rPr lang="en-US" dirty="0"/>
              <a:t>Leptin/</a:t>
            </a:r>
            <a:r>
              <a:rPr lang="en-US" dirty="0" err="1"/>
              <a:t>Melanocortin</a:t>
            </a:r>
            <a:r>
              <a:rPr lang="en-US" dirty="0"/>
              <a:t> Signaling</a:t>
            </a:r>
          </a:p>
        </p:txBody>
      </p:sp>
    </p:spTree>
    <p:extLst>
      <p:ext uri="{BB962C8B-B14F-4D97-AF65-F5344CB8AC3E}">
        <p14:creationId xmlns:p14="http://schemas.microsoft.com/office/powerpoint/2010/main" val="295044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Obesity and recovery from heart failure</a:t>
            </a:r>
          </a:p>
        </p:txBody>
      </p:sp>
      <p:sp>
        <p:nvSpPr>
          <p:cNvPr id="5" name="Content Placeholder 4"/>
          <p:cNvSpPr>
            <a:spLocks noGrp="1"/>
          </p:cNvSpPr>
          <p:nvPr>
            <p:ph idx="1"/>
          </p:nvPr>
        </p:nvSpPr>
        <p:spPr>
          <a:xfrm>
            <a:off x="838200" y="1825625"/>
            <a:ext cx="4660232" cy="4351338"/>
          </a:xfrm>
        </p:spPr>
        <p:txBody>
          <a:bodyPr/>
          <a:lstStyle/>
          <a:p>
            <a:r>
              <a:rPr lang="en-US" dirty="0"/>
              <a:t>According to American Heart Association</a:t>
            </a:r>
          </a:p>
          <a:p>
            <a:pPr lvl="1"/>
            <a:r>
              <a:rPr lang="en-US" dirty="0"/>
              <a:t>17 M heart attacks/strokes per year</a:t>
            </a:r>
          </a:p>
          <a:p>
            <a:pPr lvl="1"/>
            <a:r>
              <a:rPr lang="en-US" dirty="0"/>
              <a:t>One every ~40s in America</a:t>
            </a:r>
          </a:p>
          <a:p>
            <a:r>
              <a:rPr lang="en-US" dirty="0"/>
              <a:t>Paradoxically a high BMI seems somewhat protective after heart failure</a:t>
            </a:r>
          </a:p>
          <a:p>
            <a:r>
              <a:rPr lang="en-US" dirty="0"/>
              <a:t>Why might this be?</a:t>
            </a:r>
          </a:p>
        </p:txBody>
      </p:sp>
      <p:pic>
        <p:nvPicPr>
          <p:cNvPr id="4" name="Picture 3"/>
          <p:cNvPicPr>
            <a:picLocks noChangeAspect="1"/>
          </p:cNvPicPr>
          <p:nvPr/>
        </p:nvPicPr>
        <p:blipFill>
          <a:blip r:embed="rId2"/>
          <a:stretch>
            <a:fillRect/>
          </a:stretch>
        </p:blipFill>
        <p:spPr>
          <a:xfrm>
            <a:off x="5498432" y="2238015"/>
            <a:ext cx="4888163" cy="3526558"/>
          </a:xfrm>
          <a:prstGeom prst="rect">
            <a:avLst/>
          </a:prstGeom>
        </p:spPr>
      </p:pic>
      <p:sp>
        <p:nvSpPr>
          <p:cNvPr id="3" name="TextBox 2"/>
          <p:cNvSpPr txBox="1"/>
          <p:nvPr/>
        </p:nvSpPr>
        <p:spPr>
          <a:xfrm>
            <a:off x="10386595" y="2886892"/>
            <a:ext cx="779381" cy="369332"/>
          </a:xfrm>
          <a:prstGeom prst="rect">
            <a:avLst/>
          </a:prstGeom>
          <a:noFill/>
        </p:spPr>
        <p:txBody>
          <a:bodyPr wrap="none" rtlCol="0">
            <a:spAutoFit/>
          </a:bodyPr>
          <a:lstStyle/>
          <a:p>
            <a:r>
              <a:rPr lang="en-US"/>
              <a:t>Obese</a:t>
            </a:r>
          </a:p>
        </p:txBody>
      </p:sp>
      <p:sp>
        <p:nvSpPr>
          <p:cNvPr id="6" name="TextBox 5"/>
          <p:cNvSpPr txBox="1"/>
          <p:nvPr/>
        </p:nvSpPr>
        <p:spPr>
          <a:xfrm>
            <a:off x="10386595" y="4362914"/>
            <a:ext cx="630301" cy="369332"/>
          </a:xfrm>
          <a:prstGeom prst="rect">
            <a:avLst/>
          </a:prstGeom>
          <a:noFill/>
        </p:spPr>
        <p:txBody>
          <a:bodyPr wrap="none" rtlCol="0">
            <a:spAutoFit/>
          </a:bodyPr>
          <a:lstStyle/>
          <a:p>
            <a:r>
              <a:rPr lang="en-US"/>
              <a:t>Lean</a:t>
            </a:r>
          </a:p>
        </p:txBody>
      </p:sp>
    </p:spTree>
    <p:extLst>
      <p:ext uri="{BB962C8B-B14F-4D97-AF65-F5344CB8AC3E}">
        <p14:creationId xmlns:p14="http://schemas.microsoft.com/office/powerpoint/2010/main" val="2087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965167" y="2104533"/>
            <a:ext cx="8227200" cy="2105200"/>
          </a:xfrm>
          <a:prstGeom prst="rect">
            <a:avLst/>
          </a:prstGeom>
        </p:spPr>
        <p:txBody>
          <a:bodyPr spcFirstLastPara="1" wrap="square" lIns="121900" tIns="121900" rIns="121900" bIns="121900" anchor="t" anchorCtr="0">
            <a:noAutofit/>
          </a:bodyPr>
          <a:lstStyle/>
          <a:p>
            <a:r>
              <a:rPr lang="en" sz="4800"/>
              <a:t>Debating the concept of “Fat and Fit”</a:t>
            </a:r>
            <a:endParaRPr sz="4800"/>
          </a:p>
        </p:txBody>
      </p:sp>
      <p:sp>
        <p:nvSpPr>
          <p:cNvPr id="135" name="Google Shape;135;p13"/>
          <p:cNvSpPr txBox="1">
            <a:spLocks noGrp="1"/>
          </p:cNvSpPr>
          <p:nvPr>
            <p:ph type="subTitle" idx="1"/>
          </p:nvPr>
        </p:nvSpPr>
        <p:spPr>
          <a:xfrm>
            <a:off x="6778600" y="5233233"/>
            <a:ext cx="4627600" cy="674800"/>
          </a:xfrm>
          <a:prstGeom prst="rect">
            <a:avLst/>
          </a:prstGeom>
        </p:spPr>
        <p:txBody>
          <a:bodyPr spcFirstLastPara="1" wrap="square" lIns="121900" tIns="121900" rIns="121900" bIns="121900" anchor="t" anchorCtr="0">
            <a:noAutofit/>
          </a:bodyPr>
          <a:lstStyle/>
          <a:p>
            <a:pPr marL="0" indent="0"/>
            <a:r>
              <a:rPr lang="en"/>
              <a:t>Mohsin Arsiwala</a:t>
            </a:r>
            <a:endParaRPr/>
          </a:p>
        </p:txBody>
      </p:sp>
    </p:spTree>
    <p:extLst>
      <p:ext uri="{BB962C8B-B14F-4D97-AF65-F5344CB8AC3E}">
        <p14:creationId xmlns:p14="http://schemas.microsoft.com/office/powerpoint/2010/main" val="2528834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Introduction</a:t>
            </a:r>
            <a:endParaRPr/>
          </a:p>
        </p:txBody>
      </p:sp>
      <p:pic>
        <p:nvPicPr>
          <p:cNvPr id="141" name="Google Shape;141;p14"/>
          <p:cNvPicPr preferRelativeResize="0"/>
          <p:nvPr/>
        </p:nvPicPr>
        <p:blipFill>
          <a:blip r:embed="rId3">
            <a:alphaModFix/>
          </a:blip>
          <a:stretch>
            <a:fillRect/>
          </a:stretch>
        </p:blipFill>
        <p:spPr>
          <a:xfrm>
            <a:off x="1730000" y="1352967"/>
            <a:ext cx="9385200" cy="5176300"/>
          </a:xfrm>
          <a:prstGeom prst="rect">
            <a:avLst/>
          </a:prstGeom>
          <a:noFill/>
          <a:ln>
            <a:noFill/>
          </a:ln>
        </p:spPr>
      </p:pic>
      <p:sp>
        <p:nvSpPr>
          <p:cNvPr id="142" name="Google Shape;142;p14"/>
          <p:cNvSpPr/>
          <p:nvPr/>
        </p:nvSpPr>
        <p:spPr>
          <a:xfrm>
            <a:off x="5449733" y="5348200"/>
            <a:ext cx="2154000" cy="473200"/>
          </a:xfrm>
          <a:prstGeom prst="ellipse">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14"/>
          <p:cNvSpPr txBox="1"/>
          <p:nvPr/>
        </p:nvSpPr>
        <p:spPr>
          <a:xfrm>
            <a:off x="2139567" y="6529267"/>
            <a:ext cx="9910400" cy="32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467" kern="0">
                <a:solidFill>
                  <a:srgbClr val="FFFFFF"/>
                </a:solidFill>
                <a:latin typeface="Arial"/>
                <a:cs typeface="Arial"/>
                <a:sym typeface="Arial"/>
              </a:rPr>
              <a:t>Source: https://www.nytimes.com/interactive/projects/cp/summer-of-science-2015/latest/how-often-is-bmi-misleading</a:t>
            </a:r>
            <a:endParaRPr sz="1467" kern="0">
              <a:solidFill>
                <a:srgbClr val="FFFFFF"/>
              </a:solidFill>
              <a:latin typeface="Arial"/>
              <a:cs typeface="Arial"/>
              <a:sym typeface="Arial"/>
            </a:endParaRPr>
          </a:p>
        </p:txBody>
      </p:sp>
      <p:sp>
        <p:nvSpPr>
          <p:cNvPr id="144" name="Google Shape;144;p14"/>
          <p:cNvSpPr/>
          <p:nvPr/>
        </p:nvSpPr>
        <p:spPr>
          <a:xfrm>
            <a:off x="3579100" y="2657733"/>
            <a:ext cx="2154000" cy="473200"/>
          </a:xfrm>
          <a:prstGeom prst="ellipse">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29998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The News Article</a:t>
            </a:r>
            <a:endParaRPr/>
          </a:p>
        </p:txBody>
      </p:sp>
      <p:sp>
        <p:nvSpPr>
          <p:cNvPr id="150" name="Google Shape;150;p15"/>
          <p:cNvSpPr txBox="1">
            <a:spLocks noGrp="1"/>
          </p:cNvSpPr>
          <p:nvPr>
            <p:ph type="body" idx="1"/>
          </p:nvPr>
        </p:nvSpPr>
        <p:spPr>
          <a:xfrm>
            <a:off x="1730000" y="1743800"/>
            <a:ext cx="9385200" cy="4228000"/>
          </a:xfrm>
          <a:prstGeom prst="rect">
            <a:avLst/>
          </a:prstGeom>
        </p:spPr>
        <p:txBody>
          <a:bodyPr spcFirstLastPara="1" wrap="square" lIns="121900" tIns="121900" rIns="121900" bIns="121900" anchor="t" anchorCtr="0">
            <a:noAutofit/>
          </a:bodyPr>
          <a:lstStyle/>
          <a:p>
            <a:pPr indent="-423323">
              <a:lnSpc>
                <a:spcPct val="150000"/>
              </a:lnSpc>
              <a:buSzPts val="1400"/>
            </a:pPr>
            <a:r>
              <a:rPr lang="en" sz="1867"/>
              <a:t>CNN: “Fat but fit' still has higher risk of heart disease, study confirms”</a:t>
            </a:r>
            <a:endParaRPr sz="1867"/>
          </a:p>
          <a:p>
            <a:pPr indent="-423323">
              <a:lnSpc>
                <a:spcPct val="150000"/>
              </a:lnSpc>
              <a:buSzPts val="1400"/>
            </a:pPr>
            <a:r>
              <a:rPr lang="en" sz="1867"/>
              <a:t>Very strongly denied the redirect that there is a group of “fat and fit”</a:t>
            </a:r>
            <a:endParaRPr sz="1867"/>
          </a:p>
          <a:p>
            <a:pPr indent="-423323">
              <a:lnSpc>
                <a:spcPct val="150000"/>
              </a:lnSpc>
              <a:buSzPts val="1400"/>
            </a:pPr>
            <a:r>
              <a:rPr lang="en" sz="1867"/>
              <a:t>Talked about a recent study that found that people who were previously categorized as “fat but healthy” are at a 28% risk of coronary heart disease</a:t>
            </a:r>
            <a:endParaRPr sz="1867"/>
          </a:p>
          <a:p>
            <a:pPr lvl="1" indent="-406390">
              <a:lnSpc>
                <a:spcPct val="150000"/>
              </a:lnSpc>
              <a:spcBef>
                <a:spcPts val="0"/>
              </a:spcBef>
              <a:buSzPts val="1200"/>
            </a:pPr>
            <a:r>
              <a:rPr lang="en" sz="1600"/>
              <a:t>Used cholesterol levels, blood glucose, and blood pressure to measure health→ So those with normal levels of those were put in the healthy category</a:t>
            </a:r>
            <a:endParaRPr sz="1600"/>
          </a:p>
          <a:p>
            <a:pPr lvl="1" indent="-406390">
              <a:lnSpc>
                <a:spcPct val="150000"/>
              </a:lnSpc>
              <a:spcBef>
                <a:spcPts val="0"/>
              </a:spcBef>
              <a:buSzPts val="1200"/>
            </a:pPr>
            <a:r>
              <a:rPr lang="en" sz="1600"/>
              <a:t>Used BMI to measure obesity</a:t>
            </a:r>
            <a:endParaRPr sz="1600"/>
          </a:p>
          <a:p>
            <a:pPr indent="-423323">
              <a:lnSpc>
                <a:spcPct val="150000"/>
              </a:lnSpc>
              <a:buSzPts val="1400"/>
            </a:pPr>
            <a:r>
              <a:rPr lang="en" sz="1867"/>
              <a:t>Described the sample well: , European Prospective Investigation into Nutrition and Cancer, which contained more than a half a million people, as well as sampling 10,000 healthy people as a control group</a:t>
            </a:r>
            <a:endParaRPr sz="1867"/>
          </a:p>
          <a:p>
            <a:pPr indent="-423323">
              <a:lnSpc>
                <a:spcPct val="150000"/>
              </a:lnSpc>
              <a:buSzPts val="1400"/>
            </a:pPr>
            <a:r>
              <a:rPr lang="en" sz="1867"/>
              <a:t>Article does a good job simplifying the scientific source for the lay public</a:t>
            </a:r>
            <a:endParaRPr sz="1867"/>
          </a:p>
        </p:txBody>
      </p:sp>
    </p:spTree>
    <p:extLst>
      <p:ext uri="{BB962C8B-B14F-4D97-AF65-F5344CB8AC3E}">
        <p14:creationId xmlns:p14="http://schemas.microsoft.com/office/powerpoint/2010/main" val="168612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So Was it Accurate??</a:t>
            </a:r>
            <a:endParaRPr/>
          </a:p>
        </p:txBody>
      </p:sp>
      <p:sp>
        <p:nvSpPr>
          <p:cNvPr id="156" name="Google Shape;156;p16"/>
          <p:cNvSpPr txBox="1">
            <a:spLocks noGrp="1"/>
          </p:cNvSpPr>
          <p:nvPr>
            <p:ph type="body" idx="1"/>
          </p:nvPr>
        </p:nvSpPr>
        <p:spPr>
          <a:xfrm>
            <a:off x="1730000" y="1743800"/>
            <a:ext cx="9385200" cy="4332400"/>
          </a:xfrm>
          <a:prstGeom prst="rect">
            <a:avLst/>
          </a:prstGeom>
        </p:spPr>
        <p:txBody>
          <a:bodyPr spcFirstLastPara="1" wrap="square" lIns="121900" tIns="121900" rIns="121900" bIns="121900" anchor="t" anchorCtr="0">
            <a:noAutofit/>
          </a:bodyPr>
          <a:lstStyle/>
          <a:p>
            <a:pPr indent="-423323">
              <a:lnSpc>
                <a:spcPct val="150000"/>
              </a:lnSpc>
              <a:buSzPts val="1400"/>
            </a:pPr>
            <a:r>
              <a:rPr lang="en" sz="1867"/>
              <a:t>The article actually did a good job summarizing the actual scientific source</a:t>
            </a:r>
            <a:endParaRPr sz="1867"/>
          </a:p>
          <a:p>
            <a:pPr indent="-423323">
              <a:lnSpc>
                <a:spcPct val="150000"/>
              </a:lnSpc>
              <a:buSzPts val="1400"/>
            </a:pPr>
            <a:r>
              <a:rPr lang="en" sz="1867"/>
              <a:t>As expected, the study found a significant risk for those who were metabolically unhealthy</a:t>
            </a:r>
            <a:endParaRPr sz="1867"/>
          </a:p>
          <a:p>
            <a:pPr indent="-423323">
              <a:lnSpc>
                <a:spcPct val="150000"/>
              </a:lnSpc>
              <a:buSzPts val="1400"/>
            </a:pPr>
            <a:r>
              <a:rPr lang="en" sz="1867"/>
              <a:t>Studies made some bold claims about the metabolically healthy group</a:t>
            </a:r>
            <a:endParaRPr sz="1867"/>
          </a:p>
          <a:p>
            <a:pPr lvl="1" indent="-406390">
              <a:lnSpc>
                <a:spcPct val="150000"/>
              </a:lnSpc>
              <a:spcBef>
                <a:spcPts val="0"/>
              </a:spcBef>
              <a:buSzPts val="1200"/>
            </a:pPr>
            <a:r>
              <a:rPr lang="en" sz="1600"/>
              <a:t>“Population-wide prevention and treatment of obesity is therefore warranted, regardless of metabolic health.” → Final sentence of implications</a:t>
            </a:r>
            <a:endParaRPr sz="1600"/>
          </a:p>
          <a:p>
            <a:pPr lvl="1" indent="-406390">
              <a:lnSpc>
                <a:spcPct val="150000"/>
              </a:lnSpc>
              <a:spcBef>
                <a:spcPts val="0"/>
              </a:spcBef>
              <a:buSzPts val="1200"/>
            </a:pPr>
            <a:r>
              <a:rPr lang="en" sz="1600"/>
              <a:t>There odds ratio was 1.28 for metabolically healthy obese people; </a:t>
            </a:r>
            <a:r>
              <a:rPr lang="en" sz="1600" b="1"/>
              <a:t>95%</a:t>
            </a:r>
            <a:r>
              <a:rPr lang="en" sz="1600"/>
              <a:t> </a:t>
            </a:r>
            <a:r>
              <a:rPr lang="en" sz="1600" b="1"/>
              <a:t>Confidence Interval: 1.03-1.40</a:t>
            </a:r>
            <a:endParaRPr sz="1600" b="1"/>
          </a:p>
          <a:p>
            <a:pPr indent="-423323">
              <a:lnSpc>
                <a:spcPct val="150000"/>
              </a:lnSpc>
              <a:buSzPts val="1400"/>
            </a:pPr>
            <a:r>
              <a:rPr lang="en" sz="1867"/>
              <a:t>Article = a little bit extreme; had quotes that the category of healthy and obese doesn’t exist, which was not completely supported</a:t>
            </a:r>
            <a:endParaRPr sz="1867"/>
          </a:p>
        </p:txBody>
      </p:sp>
    </p:spTree>
    <p:extLst>
      <p:ext uri="{BB962C8B-B14F-4D97-AF65-F5344CB8AC3E}">
        <p14:creationId xmlns:p14="http://schemas.microsoft.com/office/powerpoint/2010/main" val="239397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Implications for Public Health</a:t>
            </a:r>
            <a:endParaRPr/>
          </a:p>
        </p:txBody>
      </p:sp>
      <p:sp>
        <p:nvSpPr>
          <p:cNvPr id="162" name="Google Shape;162;p17"/>
          <p:cNvSpPr txBox="1">
            <a:spLocks noGrp="1"/>
          </p:cNvSpPr>
          <p:nvPr>
            <p:ph type="body" idx="1"/>
          </p:nvPr>
        </p:nvSpPr>
        <p:spPr>
          <a:xfrm>
            <a:off x="1730000" y="1743800"/>
            <a:ext cx="9385200" cy="3881600"/>
          </a:xfrm>
          <a:prstGeom prst="rect">
            <a:avLst/>
          </a:prstGeom>
        </p:spPr>
        <p:txBody>
          <a:bodyPr spcFirstLastPara="1" wrap="square" lIns="121900" tIns="121900" rIns="121900" bIns="121900" anchor="t" anchorCtr="0">
            <a:noAutofit/>
          </a:bodyPr>
          <a:lstStyle/>
          <a:p>
            <a:pPr indent="-423323">
              <a:lnSpc>
                <a:spcPct val="150000"/>
              </a:lnSpc>
              <a:buSzPts val="1400"/>
            </a:pPr>
            <a:r>
              <a:rPr lang="en" sz="1867"/>
              <a:t>Adds to the uncertainty of the category of people who are considered healthy and obese</a:t>
            </a:r>
            <a:endParaRPr sz="1867"/>
          </a:p>
          <a:p>
            <a:pPr indent="-423323">
              <a:lnSpc>
                <a:spcPct val="150000"/>
              </a:lnSpc>
              <a:buSzPts val="1400"/>
            </a:pPr>
            <a:r>
              <a:rPr lang="en" sz="1867"/>
              <a:t>Highlights the need for more specific research on this category</a:t>
            </a:r>
            <a:endParaRPr sz="1867"/>
          </a:p>
          <a:p>
            <a:pPr indent="-423323">
              <a:lnSpc>
                <a:spcPct val="150000"/>
              </a:lnSpc>
              <a:buSzPts val="1400"/>
            </a:pPr>
            <a:r>
              <a:rPr lang="en" sz="1867"/>
              <a:t>European study→ questionable applicability to the United States</a:t>
            </a:r>
            <a:endParaRPr sz="1867"/>
          </a:p>
          <a:p>
            <a:pPr indent="-423323">
              <a:lnSpc>
                <a:spcPct val="150000"/>
              </a:lnSpc>
              <a:buSzPts val="1400"/>
            </a:pPr>
            <a:r>
              <a:rPr lang="en" sz="1867"/>
              <a:t>Emphasizes the need to move away from labelling someone who is classified as overweight or obese as inherently unhealthy.</a:t>
            </a:r>
            <a:endParaRPr sz="1867"/>
          </a:p>
        </p:txBody>
      </p:sp>
    </p:spTree>
    <p:extLst>
      <p:ext uri="{BB962C8B-B14F-4D97-AF65-F5344CB8AC3E}">
        <p14:creationId xmlns:p14="http://schemas.microsoft.com/office/powerpoint/2010/main" val="312569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Discussion</a:t>
            </a:r>
            <a:endParaRPr/>
          </a:p>
        </p:txBody>
      </p:sp>
      <p:sp>
        <p:nvSpPr>
          <p:cNvPr id="168" name="Google Shape;168;p18"/>
          <p:cNvSpPr txBox="1">
            <a:spLocks noGrp="1"/>
          </p:cNvSpPr>
          <p:nvPr>
            <p:ph type="body" idx="1"/>
          </p:nvPr>
        </p:nvSpPr>
        <p:spPr>
          <a:xfrm>
            <a:off x="1730000" y="1743800"/>
            <a:ext cx="9385200" cy="3881600"/>
          </a:xfrm>
          <a:prstGeom prst="rect">
            <a:avLst/>
          </a:prstGeom>
        </p:spPr>
        <p:txBody>
          <a:bodyPr spcFirstLastPara="1" wrap="square" lIns="121900" tIns="121900" rIns="121900" bIns="121900" anchor="t" anchorCtr="0">
            <a:noAutofit/>
          </a:bodyPr>
          <a:lstStyle/>
          <a:p>
            <a:pPr indent="-423323">
              <a:lnSpc>
                <a:spcPct val="150000"/>
              </a:lnSpc>
              <a:buSzPts val="1400"/>
            </a:pPr>
            <a:r>
              <a:rPr lang="en" sz="1867"/>
              <a:t>How would you approach a conversation about health with someone classified as overweight or obese?</a:t>
            </a:r>
            <a:endParaRPr sz="1867"/>
          </a:p>
          <a:p>
            <a:pPr indent="-423323">
              <a:lnSpc>
                <a:spcPct val="150000"/>
              </a:lnSpc>
              <a:buSzPts val="1400"/>
            </a:pPr>
            <a:r>
              <a:rPr lang="en" sz="1867"/>
              <a:t>In what ways can Public Health approach this intersection between health and obesity?</a:t>
            </a:r>
            <a:endParaRPr sz="1867"/>
          </a:p>
          <a:p>
            <a:pPr indent="-423323">
              <a:lnSpc>
                <a:spcPct val="150000"/>
              </a:lnSpc>
              <a:buSzPts val="1400"/>
            </a:pPr>
            <a:r>
              <a:rPr lang="en" sz="1867"/>
              <a:t>How do you think news articles like this one affect stigma for overweight and obese people?</a:t>
            </a:r>
            <a:endParaRPr sz="1867"/>
          </a:p>
        </p:txBody>
      </p:sp>
    </p:spTree>
    <p:extLst>
      <p:ext uri="{BB962C8B-B14F-4D97-AF65-F5344CB8AC3E}">
        <p14:creationId xmlns:p14="http://schemas.microsoft.com/office/powerpoint/2010/main" val="316113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Disease</a:t>
            </a:r>
          </a:p>
        </p:txBody>
      </p:sp>
      <p:sp>
        <p:nvSpPr>
          <p:cNvPr id="6" name="Content Placeholder 5"/>
          <p:cNvSpPr>
            <a:spLocks noGrp="1"/>
          </p:cNvSpPr>
          <p:nvPr>
            <p:ph idx="1"/>
          </p:nvPr>
        </p:nvSpPr>
        <p:spPr>
          <a:xfrm>
            <a:off x="838200" y="1825625"/>
            <a:ext cx="3046187" cy="4351338"/>
          </a:xfrm>
        </p:spPr>
        <p:txBody>
          <a:bodyPr/>
          <a:lstStyle/>
          <a:p>
            <a:r>
              <a:rPr lang="en-US" dirty="0"/>
              <a:t>Leading cause of death (about ¼)</a:t>
            </a:r>
          </a:p>
          <a:p>
            <a:pPr lvl="1"/>
            <a:r>
              <a:rPr lang="en-US" dirty="0"/>
              <a:t>One every 40s in America</a:t>
            </a:r>
          </a:p>
          <a:p>
            <a:pPr lvl="1"/>
            <a:r>
              <a:rPr lang="en-US" dirty="0"/>
              <a:t>Someone dies every minute</a:t>
            </a:r>
          </a:p>
          <a:p>
            <a:r>
              <a:rPr lang="en-US" dirty="0"/>
              <a:t>Stochastic events  as opposed to progressive like diabetes</a:t>
            </a:r>
          </a:p>
        </p:txBody>
      </p:sp>
      <p:pic>
        <p:nvPicPr>
          <p:cNvPr id="4" name="Picture 3"/>
          <p:cNvPicPr>
            <a:picLocks noChangeAspect="1"/>
          </p:cNvPicPr>
          <p:nvPr/>
        </p:nvPicPr>
        <p:blipFill>
          <a:blip r:embed="rId2"/>
          <a:stretch>
            <a:fillRect/>
          </a:stretch>
        </p:blipFill>
        <p:spPr>
          <a:xfrm>
            <a:off x="4046312" y="212248"/>
            <a:ext cx="7983763" cy="5631339"/>
          </a:xfrm>
          <a:prstGeom prst="rect">
            <a:avLst/>
          </a:prstGeom>
        </p:spPr>
      </p:pic>
      <p:sp>
        <p:nvSpPr>
          <p:cNvPr id="5" name="TextBox 4"/>
          <p:cNvSpPr txBox="1"/>
          <p:nvPr/>
        </p:nvSpPr>
        <p:spPr>
          <a:xfrm>
            <a:off x="4046312" y="5843587"/>
            <a:ext cx="8145688" cy="369332"/>
          </a:xfrm>
          <a:prstGeom prst="rect">
            <a:avLst/>
          </a:prstGeom>
          <a:noFill/>
        </p:spPr>
        <p:txBody>
          <a:bodyPr wrap="square" rtlCol="0">
            <a:spAutoFit/>
          </a:bodyPr>
          <a:lstStyle/>
          <a:p>
            <a:r>
              <a:rPr lang="en-US" dirty="0"/>
              <a:t>https://</a:t>
            </a:r>
            <a:r>
              <a:rPr lang="en-US" dirty="0" err="1"/>
              <a:t>flowingdata.com</a:t>
            </a:r>
            <a:r>
              <a:rPr lang="en-US" dirty="0"/>
              <a:t>/2016/01/05/causes-of-death/</a:t>
            </a:r>
          </a:p>
        </p:txBody>
      </p:sp>
    </p:spTree>
    <p:extLst>
      <p:ext uri="{BB962C8B-B14F-4D97-AF65-F5344CB8AC3E}">
        <p14:creationId xmlns:p14="http://schemas.microsoft.com/office/powerpoint/2010/main" val="150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linds(horizontal)">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blinds(horizontal)">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1231</Words>
  <Application>Microsoft Macintosh PowerPoint</Application>
  <PresentationFormat>Widescreen</PresentationFormat>
  <Paragraphs>152</Paragraphs>
  <Slides>26</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ＭＳ Ｐゴシック</vt:lpstr>
      <vt:lpstr>Arial</vt:lpstr>
      <vt:lpstr>Calibri</vt:lpstr>
      <vt:lpstr>Calibri Light</vt:lpstr>
      <vt:lpstr>Lato</vt:lpstr>
      <vt:lpstr>Mangal</vt:lpstr>
      <vt:lpstr>Montserrat</vt:lpstr>
      <vt:lpstr>Office Theme</vt:lpstr>
      <vt:lpstr>Focus</vt:lpstr>
      <vt:lpstr>Obesity and Cardiovascular Disease</vt:lpstr>
      <vt:lpstr>Learning Objectives</vt:lpstr>
      <vt:lpstr>Debating the concept of “Fat and Fit”</vt:lpstr>
      <vt:lpstr>Introduction</vt:lpstr>
      <vt:lpstr>The News Article</vt:lpstr>
      <vt:lpstr>So Was it Accurate??</vt:lpstr>
      <vt:lpstr>Implications for Public Health</vt:lpstr>
      <vt:lpstr>Discussion</vt:lpstr>
      <vt:lpstr>Heart Disease</vt:lpstr>
      <vt:lpstr>What are some other risk factors for CVD?</vt:lpstr>
      <vt:lpstr>Problems Associated with Hypertension</vt:lpstr>
      <vt:lpstr>Obesity and Hypertension</vt:lpstr>
      <vt:lpstr>Normal Regulation of Blood Pressure</vt:lpstr>
      <vt:lpstr>Obesity modification of blood pressure</vt:lpstr>
      <vt:lpstr>Thinking About Mechanisms Linking Increased Weight to Hypertension</vt:lpstr>
      <vt:lpstr>Modest Weight Loss -&gt; Big Improvements</vt:lpstr>
      <vt:lpstr>Cholesterol and Coronary Artery Disease</vt:lpstr>
      <vt:lpstr>How does the liver release triglycerides?</vt:lpstr>
      <vt:lpstr>Talk to folks nearby</vt:lpstr>
      <vt:lpstr>If muscle and adipose arent using the VLDL…</vt:lpstr>
      <vt:lpstr>Atherosclerosis and Thrombosis</vt:lpstr>
      <vt:lpstr>Connections between Insulin Resistance Hyperlipidemia, and Circulatory Diseases</vt:lpstr>
      <vt:lpstr>Metabolic Syndrome</vt:lpstr>
      <vt:lpstr>Concept Map</vt:lpstr>
      <vt:lpstr>Concept Mapping Exercise</vt:lpstr>
      <vt:lpstr>Obesity and recovery from heart failure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Cardiovascular Disease</dc:title>
  <dc:creator>Dave Bridges</dc:creator>
  <cp:lastModifiedBy>Dave Bridges</cp:lastModifiedBy>
  <cp:revision>21</cp:revision>
  <cp:lastPrinted>2018-11-01T17:18:44Z</cp:lastPrinted>
  <dcterms:created xsi:type="dcterms:W3CDTF">2017-10-22T15:43:16Z</dcterms:created>
  <dcterms:modified xsi:type="dcterms:W3CDTF">2018-11-01T18:15:31Z</dcterms:modified>
</cp:coreProperties>
</file>